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Tahoma"/>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Tahoma-bold.fntdata"/><Relationship Id="rId16" Type="http://schemas.openxmlformats.org/officeDocument/2006/relationships/font" Target="fonts/Tahoma-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3.jp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3.jpg"/><Relationship Id="rId4" Type="http://schemas.openxmlformats.org/officeDocument/2006/relationships/image" Target="../media/image0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3.jpg"/><Relationship Id="rId4" Type="http://schemas.openxmlformats.org/officeDocument/2006/relationships/image" Target="../media/image08.jpg"/><Relationship Id="rId5"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3.jpg"/><Relationship Id="rId4" Type="http://schemas.openxmlformats.org/officeDocument/2006/relationships/image" Target="../media/image0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3.jpg"/><Relationship Id="rId4" Type="http://schemas.openxmlformats.org/officeDocument/2006/relationships/image" Target="../media/image0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3.jpg"/><Relationship Id="rId4" Type="http://schemas.openxmlformats.org/officeDocument/2006/relationships/image" Target="../media/image07.jpg"/><Relationship Id="rId5" Type="http://schemas.openxmlformats.org/officeDocument/2006/relationships/image" Target="../media/image0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3.jpg"/><Relationship Id="rId4" Type="http://schemas.openxmlformats.org/officeDocument/2006/relationships/image" Target="../media/image09.jpg"/><Relationship Id="rId5" Type="http://schemas.openxmlformats.org/officeDocument/2006/relationships/image" Target="../media/image0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Shape 54"/>
          <p:cNvSpPr txBox="1"/>
          <p:nvPr>
            <p:ph type="ctrTitle"/>
          </p:nvPr>
        </p:nvSpPr>
        <p:spPr>
          <a:xfrm>
            <a:off x="311700" y="744575"/>
            <a:ext cx="8520600" cy="2776200"/>
          </a:xfrm>
          <a:prstGeom prst="rect">
            <a:avLst/>
          </a:prstGeom>
        </p:spPr>
        <p:txBody>
          <a:bodyPr anchorCtr="0" anchor="b" bIns="91425" lIns="91425" rIns="91425" tIns="91425">
            <a:noAutofit/>
          </a:bodyPr>
          <a:lstStyle/>
          <a:p>
            <a:pPr lvl="0">
              <a:spcBef>
                <a:spcPts val="0"/>
              </a:spcBef>
              <a:buNone/>
            </a:pPr>
            <a:r>
              <a:rPr b="1" lang="en">
                <a:solidFill>
                  <a:srgbClr val="8E7CC3"/>
                </a:solidFill>
                <a:latin typeface="Tahoma"/>
                <a:ea typeface="Tahoma"/>
                <a:cs typeface="Tahoma"/>
                <a:sym typeface="Tahoma"/>
              </a:rPr>
              <a:t>C4D Network Challenge 2016</a:t>
            </a:r>
          </a:p>
        </p:txBody>
      </p:sp>
      <p:sp>
        <p:nvSpPr>
          <p:cNvPr id="55" name="Shape 55"/>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Shape 11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a:solidFill>
                  <a:srgbClr val="8E7CC3"/>
                </a:solidFill>
                <a:latin typeface="Tahoma"/>
                <a:ea typeface="Tahoma"/>
                <a:cs typeface="Tahoma"/>
                <a:sym typeface="Tahoma"/>
              </a:rPr>
              <a:t>Papua New Guinea, December 2016</a:t>
            </a:r>
          </a:p>
        </p:txBody>
      </p:sp>
      <p:sp>
        <p:nvSpPr>
          <p:cNvPr id="118" name="Shape 118"/>
          <p:cNvSpPr txBox="1"/>
          <p:nvPr>
            <p:ph idx="1" type="body"/>
          </p:nvPr>
        </p:nvSpPr>
        <p:spPr>
          <a:xfrm>
            <a:off x="311700" y="1127975"/>
            <a:ext cx="8520600" cy="2239800"/>
          </a:xfrm>
          <a:prstGeom prst="rect">
            <a:avLst/>
          </a:prstGeom>
        </p:spPr>
        <p:txBody>
          <a:bodyPr anchorCtr="0" anchor="t" bIns="91425" lIns="91425" rIns="91425" tIns="91425">
            <a:noAutofit/>
          </a:bodyPr>
          <a:lstStyle/>
          <a:p>
            <a:pPr lvl="0" rtl="0">
              <a:spcBef>
                <a:spcPts val="0"/>
              </a:spcBef>
              <a:buClr>
                <a:schemeClr val="dk1"/>
              </a:buClr>
              <a:buSzPct val="36666"/>
              <a:buFont typeface="Arial"/>
              <a:buNone/>
            </a:pPr>
            <a:r>
              <a:rPr lang="en" sz="3000"/>
              <a:t>“We (my section and our managing contractor) feel that this discussion will not just fulfil the challenge but provide us an opportunity to understand the C4D story for PNG as we proceed to designing a C4D strategy for our program” - </a:t>
            </a:r>
            <a:r>
              <a:rPr b="1" lang="en" sz="3000"/>
              <a:t>Junita, C4D Network member</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Shape 12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a:solidFill>
                  <a:srgbClr val="8E7CC3"/>
                </a:solidFill>
                <a:latin typeface="Tahoma"/>
                <a:ea typeface="Tahoma"/>
                <a:cs typeface="Tahoma"/>
                <a:sym typeface="Tahoma"/>
              </a:rPr>
              <a:t>Zimbabwe, December 2016</a:t>
            </a:r>
          </a:p>
        </p:txBody>
      </p:sp>
      <p:sp>
        <p:nvSpPr>
          <p:cNvPr id="124" name="Shape 124"/>
          <p:cNvSpPr txBox="1"/>
          <p:nvPr>
            <p:ph idx="1" type="body"/>
          </p:nvPr>
        </p:nvSpPr>
        <p:spPr>
          <a:xfrm>
            <a:off x="311700" y="1605575"/>
            <a:ext cx="8520600" cy="2239800"/>
          </a:xfrm>
          <a:prstGeom prst="rect">
            <a:avLst/>
          </a:prstGeom>
        </p:spPr>
        <p:txBody>
          <a:bodyPr anchorCtr="0" anchor="t" bIns="91425" lIns="91425" rIns="91425" tIns="91425">
            <a:noAutofit/>
          </a:bodyPr>
          <a:lstStyle/>
          <a:p>
            <a:pPr lvl="0" rtl="0">
              <a:spcBef>
                <a:spcPts val="0"/>
              </a:spcBef>
              <a:buNone/>
            </a:pPr>
            <a:r>
              <a:t/>
            </a:r>
            <a:endParaRPr/>
          </a:p>
        </p:txBody>
      </p:sp>
      <p:pic>
        <p:nvPicPr>
          <p:cNvPr descr="Harare Praise Tweet.png" id="125" name="Shape 125"/>
          <p:cNvPicPr preferRelativeResize="0"/>
          <p:nvPr/>
        </p:nvPicPr>
        <p:blipFill>
          <a:blip r:embed="rId4">
            <a:alphaModFix/>
          </a:blip>
          <a:stretch>
            <a:fillRect/>
          </a:stretch>
        </p:blipFill>
        <p:spPr>
          <a:xfrm>
            <a:off x="311700" y="1596934"/>
            <a:ext cx="8520600" cy="19496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a:solidFill>
                  <a:srgbClr val="8E7CC3"/>
                </a:solidFill>
                <a:latin typeface="Tahoma"/>
                <a:ea typeface="Tahoma"/>
                <a:cs typeface="Tahoma"/>
                <a:sym typeface="Tahoma"/>
              </a:rPr>
              <a:t>Uganda, September 2016</a:t>
            </a:r>
          </a:p>
        </p:txBody>
      </p:sp>
      <p:sp>
        <p:nvSpPr>
          <p:cNvPr id="61" name="Shape 6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Uganda Ppt pic.jpg" id="62" name="Shape 62"/>
          <p:cNvPicPr preferRelativeResize="0"/>
          <p:nvPr/>
        </p:nvPicPr>
        <p:blipFill>
          <a:blip r:embed="rId4">
            <a:alphaModFix/>
          </a:blip>
          <a:stretch>
            <a:fillRect/>
          </a:stretch>
        </p:blipFill>
        <p:spPr>
          <a:xfrm>
            <a:off x="449775" y="1152476"/>
            <a:ext cx="8244439" cy="3186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Shape 6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a:solidFill>
                  <a:srgbClr val="8E7CC3"/>
                </a:solidFill>
                <a:latin typeface="Tahoma"/>
                <a:ea typeface="Tahoma"/>
                <a:cs typeface="Tahoma"/>
                <a:sym typeface="Tahoma"/>
              </a:rPr>
              <a:t>UK, October 2016</a:t>
            </a:r>
          </a:p>
        </p:txBody>
      </p:sp>
      <p:sp>
        <p:nvSpPr>
          <p:cNvPr id="68" name="Shape 6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t/>
            </a:r>
            <a:endParaRPr/>
          </a:p>
        </p:txBody>
      </p:sp>
      <p:pic>
        <p:nvPicPr>
          <p:cNvPr descr="UK Meet-Up 2016.jpg" id="69" name="Shape 69"/>
          <p:cNvPicPr preferRelativeResize="0"/>
          <p:nvPr/>
        </p:nvPicPr>
        <p:blipFill>
          <a:blip r:embed="rId4">
            <a:alphaModFix/>
          </a:blip>
          <a:stretch>
            <a:fillRect/>
          </a:stretch>
        </p:blipFill>
        <p:spPr>
          <a:xfrm>
            <a:off x="4021025" y="1076049"/>
            <a:ext cx="4963626" cy="3632050"/>
          </a:xfrm>
          <a:prstGeom prst="rect">
            <a:avLst/>
          </a:prstGeom>
          <a:noFill/>
          <a:ln>
            <a:noFill/>
          </a:ln>
        </p:spPr>
      </p:pic>
      <p:pic>
        <p:nvPicPr>
          <p:cNvPr descr="UK Meet-Up 2016.jpg" id="70" name="Shape 70"/>
          <p:cNvPicPr preferRelativeResize="0"/>
          <p:nvPr/>
        </p:nvPicPr>
        <p:blipFill>
          <a:blip r:embed="rId5">
            <a:alphaModFix/>
          </a:blip>
          <a:stretch>
            <a:fillRect/>
          </a:stretch>
        </p:blipFill>
        <p:spPr>
          <a:xfrm>
            <a:off x="311700" y="1097500"/>
            <a:ext cx="3632050" cy="3632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Shape 7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a:solidFill>
                  <a:srgbClr val="8E7CC3"/>
                </a:solidFill>
                <a:latin typeface="Tahoma"/>
                <a:ea typeface="Tahoma"/>
                <a:cs typeface="Tahoma"/>
                <a:sym typeface="Tahoma"/>
              </a:rPr>
              <a:t>Kenya, November 2016</a:t>
            </a:r>
          </a:p>
        </p:txBody>
      </p:sp>
      <p:sp>
        <p:nvSpPr>
          <p:cNvPr id="76" name="Shape 76"/>
          <p:cNvSpPr txBox="1"/>
          <p:nvPr>
            <p:ph idx="1" type="body"/>
          </p:nvPr>
        </p:nvSpPr>
        <p:spPr>
          <a:xfrm>
            <a:off x="311700" y="1567550"/>
            <a:ext cx="8520600" cy="2351100"/>
          </a:xfrm>
          <a:prstGeom prst="rect">
            <a:avLst/>
          </a:prstGeom>
        </p:spPr>
        <p:txBody>
          <a:bodyPr anchorCtr="0" anchor="t" bIns="91425" lIns="91425" rIns="91425" tIns="91425">
            <a:noAutofit/>
          </a:bodyPr>
          <a:lstStyle/>
          <a:p>
            <a:pPr lvl="0" rtl="0">
              <a:spcBef>
                <a:spcPts val="0"/>
              </a:spcBef>
              <a:buNone/>
            </a:pPr>
            <a:r>
              <a:rPr lang="en" sz="3000"/>
              <a:t>“The event tonight was excellent. Working in the development field, it was refreshing to hear ideologies, perspectives and action plans.” - </a:t>
            </a:r>
            <a:r>
              <a:rPr b="1" lang="en" sz="3000"/>
              <a:t>Adrian, C4D Network member</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Shape 8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a:solidFill>
                  <a:srgbClr val="8E7CC3"/>
                </a:solidFill>
                <a:latin typeface="Tahoma"/>
                <a:ea typeface="Tahoma"/>
                <a:cs typeface="Tahoma"/>
                <a:sym typeface="Tahoma"/>
              </a:rPr>
              <a:t>Australia, November 2016</a:t>
            </a:r>
          </a:p>
        </p:txBody>
      </p:sp>
      <p:sp>
        <p:nvSpPr>
          <p:cNvPr id="82" name="Shape 8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t/>
            </a:r>
            <a:endParaRPr/>
          </a:p>
        </p:txBody>
      </p:sp>
      <p:pic>
        <p:nvPicPr>
          <p:cNvPr descr="Brisbane meet-up Nov, 2016.jpg" id="83" name="Shape 83"/>
          <p:cNvPicPr preferRelativeResize="0"/>
          <p:nvPr/>
        </p:nvPicPr>
        <p:blipFill>
          <a:blip r:embed="rId4">
            <a:alphaModFix/>
          </a:blip>
          <a:stretch>
            <a:fillRect/>
          </a:stretch>
        </p:blipFill>
        <p:spPr>
          <a:xfrm>
            <a:off x="538825" y="1101524"/>
            <a:ext cx="7960174" cy="32769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Shape 8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a:solidFill>
                  <a:srgbClr val="8E7CC3"/>
                </a:solidFill>
                <a:latin typeface="Tahoma"/>
                <a:ea typeface="Tahoma"/>
                <a:cs typeface="Tahoma"/>
                <a:sym typeface="Tahoma"/>
              </a:rPr>
              <a:t>France, November 2016</a:t>
            </a:r>
          </a:p>
        </p:txBody>
      </p:sp>
      <p:sp>
        <p:nvSpPr>
          <p:cNvPr id="89" name="Shape 8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t/>
            </a:r>
            <a:endParaRPr/>
          </a:p>
        </p:txBody>
      </p:sp>
      <p:pic>
        <p:nvPicPr>
          <p:cNvPr descr="Paris Meet-Up November 16.jpg" id="90" name="Shape 90"/>
          <p:cNvPicPr preferRelativeResize="0"/>
          <p:nvPr/>
        </p:nvPicPr>
        <p:blipFill>
          <a:blip r:embed="rId4">
            <a:alphaModFix/>
          </a:blip>
          <a:stretch>
            <a:fillRect/>
          </a:stretch>
        </p:blipFill>
        <p:spPr>
          <a:xfrm>
            <a:off x="1535187" y="1152473"/>
            <a:ext cx="6073635" cy="341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Shape 9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a:solidFill>
                  <a:srgbClr val="8E7CC3"/>
                </a:solidFill>
                <a:latin typeface="Tahoma"/>
                <a:ea typeface="Tahoma"/>
                <a:cs typeface="Tahoma"/>
                <a:sym typeface="Tahoma"/>
              </a:rPr>
              <a:t>MENA, December 2016</a:t>
            </a:r>
          </a:p>
        </p:txBody>
      </p:sp>
      <p:sp>
        <p:nvSpPr>
          <p:cNvPr id="96" name="Shape 96"/>
          <p:cNvSpPr txBox="1"/>
          <p:nvPr>
            <p:ph idx="1" type="body"/>
          </p:nvPr>
        </p:nvSpPr>
        <p:spPr>
          <a:xfrm>
            <a:off x="311700" y="1483125"/>
            <a:ext cx="8520600" cy="2729700"/>
          </a:xfrm>
          <a:prstGeom prst="rect">
            <a:avLst/>
          </a:prstGeom>
        </p:spPr>
        <p:txBody>
          <a:bodyPr anchorCtr="0" anchor="t" bIns="91425" lIns="91425" rIns="91425" tIns="91425">
            <a:noAutofit/>
          </a:bodyPr>
          <a:lstStyle/>
          <a:p>
            <a:pPr lvl="0" rtl="0">
              <a:spcBef>
                <a:spcPts val="0"/>
              </a:spcBef>
              <a:buClr>
                <a:schemeClr val="dk1"/>
              </a:buClr>
              <a:buSzPct val="36666"/>
              <a:buFont typeface="Arial"/>
              <a:buNone/>
            </a:pPr>
            <a:r>
              <a:rPr lang="en" sz="3000"/>
              <a:t>“For me, it was one of the greatest experiences to be part of the discussion” - </a:t>
            </a:r>
            <a:r>
              <a:rPr b="1" lang="en" sz="3000"/>
              <a:t>Angelo, C4D Network member</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a:solidFill>
                  <a:srgbClr val="8E7CC3"/>
                </a:solidFill>
                <a:latin typeface="Tahoma"/>
                <a:ea typeface="Tahoma"/>
                <a:cs typeface="Tahoma"/>
                <a:sym typeface="Tahoma"/>
              </a:rPr>
              <a:t>Belgium, December 2016</a:t>
            </a:r>
          </a:p>
        </p:txBody>
      </p:sp>
      <p:sp>
        <p:nvSpPr>
          <p:cNvPr id="102" name="Shape 10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t/>
            </a:r>
            <a:endParaRPr/>
          </a:p>
        </p:txBody>
      </p:sp>
      <p:pic>
        <p:nvPicPr>
          <p:cNvPr descr="Brussels Meet-Up Dec 2016 (1).jpg" id="103" name="Shape 103"/>
          <p:cNvPicPr preferRelativeResize="0"/>
          <p:nvPr/>
        </p:nvPicPr>
        <p:blipFill>
          <a:blip r:embed="rId4">
            <a:alphaModFix/>
          </a:blip>
          <a:stretch>
            <a:fillRect/>
          </a:stretch>
        </p:blipFill>
        <p:spPr>
          <a:xfrm>
            <a:off x="4277100" y="1288150"/>
            <a:ext cx="4555200" cy="3280724"/>
          </a:xfrm>
          <a:prstGeom prst="rect">
            <a:avLst/>
          </a:prstGeom>
          <a:noFill/>
          <a:ln>
            <a:noFill/>
          </a:ln>
        </p:spPr>
      </p:pic>
      <p:pic>
        <p:nvPicPr>
          <p:cNvPr descr="Brussels Meet-Up Dec 2016 (2).jpg" id="104" name="Shape 104"/>
          <p:cNvPicPr preferRelativeResize="0"/>
          <p:nvPr/>
        </p:nvPicPr>
        <p:blipFill>
          <a:blip r:embed="rId5">
            <a:alphaModFix/>
          </a:blip>
          <a:stretch>
            <a:fillRect/>
          </a:stretch>
        </p:blipFill>
        <p:spPr>
          <a:xfrm>
            <a:off x="245300" y="1288150"/>
            <a:ext cx="4031800" cy="3280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b="1" lang="en">
                <a:solidFill>
                  <a:srgbClr val="8E7CC3"/>
                </a:solidFill>
                <a:latin typeface="Tahoma"/>
                <a:ea typeface="Tahoma"/>
                <a:cs typeface="Tahoma"/>
                <a:sym typeface="Tahoma"/>
              </a:rPr>
              <a:t>Thailand, December 2016</a:t>
            </a:r>
          </a:p>
        </p:txBody>
      </p:sp>
      <p:sp>
        <p:nvSpPr>
          <p:cNvPr id="110" name="Shape 11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t/>
            </a:r>
            <a:endParaRPr/>
          </a:p>
        </p:txBody>
      </p:sp>
      <p:pic>
        <p:nvPicPr>
          <p:cNvPr descr="Bangkok Meet-Up Nov 2016.jpg" id="111" name="Shape 111"/>
          <p:cNvPicPr preferRelativeResize="0"/>
          <p:nvPr/>
        </p:nvPicPr>
        <p:blipFill>
          <a:blip r:embed="rId4">
            <a:alphaModFix/>
          </a:blip>
          <a:stretch>
            <a:fillRect/>
          </a:stretch>
        </p:blipFill>
        <p:spPr>
          <a:xfrm>
            <a:off x="596025" y="1195162"/>
            <a:ext cx="4441375" cy="3331024"/>
          </a:xfrm>
          <a:prstGeom prst="rect">
            <a:avLst/>
          </a:prstGeom>
          <a:noFill/>
          <a:ln>
            <a:noFill/>
          </a:ln>
        </p:spPr>
      </p:pic>
      <p:pic>
        <p:nvPicPr>
          <p:cNvPr descr="Bangkok Sign Up Sheet Meet-Up 2016.JPG" id="112" name="Shape 112"/>
          <p:cNvPicPr preferRelativeResize="0"/>
          <p:nvPr/>
        </p:nvPicPr>
        <p:blipFill>
          <a:blip r:embed="rId5">
            <a:alphaModFix/>
          </a:blip>
          <a:stretch>
            <a:fillRect/>
          </a:stretch>
        </p:blipFill>
        <p:spPr>
          <a:xfrm>
            <a:off x="5316941" y="445012"/>
            <a:ext cx="3094329" cy="412577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