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Default Extension="xls" ContentType="application/vnd.ms-exce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6"/>
  </p:notesMasterIdLst>
  <p:sldIdLst>
    <p:sldId id="257" r:id="rId2"/>
    <p:sldId id="266" r:id="rId3"/>
    <p:sldId id="264" r:id="rId4"/>
    <p:sldId id="258" r:id="rId5"/>
    <p:sldId id="265" r:id="rId6"/>
    <p:sldId id="270" r:id="rId7"/>
    <p:sldId id="268" r:id="rId8"/>
    <p:sldId id="267" r:id="rId9"/>
    <p:sldId id="259" r:id="rId10"/>
    <p:sldId id="260" r:id="rId11"/>
    <p:sldId id="261" r:id="rId12"/>
    <p:sldId id="262" r:id="rId13"/>
    <p:sldId id="272"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3894" autoAdjust="0"/>
  </p:normalViewPr>
  <p:slideViewPr>
    <p:cSldViewPr snapToGrid="0" snapToObjects="1">
      <p:cViewPr varScale="1">
        <p:scale>
          <a:sx n="73" d="100"/>
          <a:sy n="73" d="100"/>
        </p:scale>
        <p:origin x="-1360"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67EA8D-DD29-B043-9762-C011BB69BC5D}" type="datetimeFigureOut">
              <a:rPr lang="en-US" smtClean="0"/>
              <a:pPr/>
              <a:t>12/18/16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B3AB3-3359-444C-A4CC-80AEC6788F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HIV in Kenya</a:t>
            </a:r>
            <a:r>
              <a:rPr lang="en-US" dirty="0" smtClean="0"/>
              <a:t>: </a:t>
            </a:r>
          </a:p>
          <a:p>
            <a:endParaRPr lang="en-US" dirty="0" smtClean="0"/>
          </a:p>
          <a:p>
            <a:r>
              <a:rPr lang="en-US" dirty="0" err="1" smtClean="0"/>
              <a:t>Pamoja</a:t>
            </a:r>
            <a:r>
              <a:rPr lang="en-US" dirty="0" smtClean="0"/>
              <a:t> </a:t>
            </a:r>
            <a:r>
              <a:rPr lang="en-US" dirty="0" err="1" smtClean="0"/>
              <a:t>Mtaani</a:t>
            </a:r>
            <a:r>
              <a:rPr lang="en-US" dirty="0" smtClean="0"/>
              <a:t>, Swahili for “Together in the Hood,” combines fun 3D multiplayer game play with messaging aimed at changing</a:t>
            </a:r>
            <a:r>
              <a:rPr lang="en-US" dirty="0" smtClean="0"/>
              <a:t> behaviors </a:t>
            </a:r>
            <a:r>
              <a:rPr lang="en-US" dirty="0" smtClean="0"/>
              <a:t>that can reduce HIV infections among youth.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C9F6DB8-72D0-B146-A2CE-A6FDB8BD3AF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F6DB8-72D0-B146-A2CE-A6FDB8BD3AFC}"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Office of</a:t>
            </a:r>
            <a:r>
              <a:rPr lang="en-US" baseline="0" dirty="0" smtClean="0"/>
              <a:t> the Global AIDS Coordinator and the US Centers for Disease Control and Prevention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Virtual Heroes, Warner Bros. and PEPFAR (U.S. President’s Emergency Plan for AIDS Relief) partnered to deliver a targeted HIV prevention message to East African youth in Kenya.</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Process</a:t>
            </a:r>
            <a:r>
              <a:rPr lang="en-US" baseline="0" dirty="0" smtClean="0"/>
              <a:t> was participatory, involving a range of stakeholders</a:t>
            </a:r>
            <a:endParaRPr lang="en-US" dirty="0" smtClean="0"/>
          </a:p>
          <a:p>
            <a:endParaRPr lang="en-US" dirty="0"/>
          </a:p>
        </p:txBody>
      </p:sp>
      <p:sp>
        <p:nvSpPr>
          <p:cNvPr id="4" name="Slide Number Placeholder 3"/>
          <p:cNvSpPr>
            <a:spLocks noGrp="1"/>
          </p:cNvSpPr>
          <p:nvPr>
            <p:ph type="sldNum" sz="quarter" idx="10"/>
          </p:nvPr>
        </p:nvSpPr>
        <p:spPr/>
        <p:txBody>
          <a:bodyPr/>
          <a:lstStyle/>
          <a:p>
            <a:fld id="{158B3AB3-3359-444C-A4CC-80AEC6788F5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Game opens with characters on a </a:t>
            </a:r>
            <a:r>
              <a:rPr lang="en-GB" sz="1200" kern="1200" dirty="0" err="1" smtClean="0">
                <a:solidFill>
                  <a:schemeClr val="tx1"/>
                </a:solidFill>
                <a:latin typeface="+mn-lt"/>
                <a:ea typeface="+mn-ea"/>
                <a:cs typeface="+mn-cs"/>
              </a:rPr>
              <a:t>matatu</a:t>
            </a:r>
            <a:r>
              <a:rPr lang="en-GB" sz="1200" kern="1200" dirty="0" smtClean="0">
                <a:solidFill>
                  <a:schemeClr val="tx1"/>
                </a:solidFill>
                <a:latin typeface="+mn-lt"/>
                <a:ea typeface="+mn-ea"/>
                <a:cs typeface="+mn-cs"/>
              </a:rPr>
              <a:t> (minibus) which is carjacked by 3 assailants resulting in the driver being killed and a young female passenger being assaulted. The 5 player characters all have an item of importance that they will need to retrieve and this and finding medical assistance and justice for the young girl provides the impetus for </a:t>
            </a:r>
            <a:r>
              <a:rPr lang="en-GB" sz="1200" kern="1200" dirty="0" err="1" smtClean="0">
                <a:solidFill>
                  <a:schemeClr val="tx1"/>
                </a:solidFill>
                <a:latin typeface="+mn-lt"/>
                <a:ea typeface="+mn-ea"/>
                <a:cs typeface="+mn-cs"/>
              </a:rPr>
              <a:t>gameplay</a:t>
            </a:r>
            <a:r>
              <a:rPr lang="en-GB" sz="1200" kern="1200" dirty="0" smtClean="0">
                <a:solidFill>
                  <a:schemeClr val="tx1"/>
                </a:solidFill>
                <a:latin typeface="+mn-lt"/>
                <a:ea typeface="+mn-ea"/>
                <a:cs typeface="+mn-cs"/>
              </a:rPr>
              <a:t> throughout. The scenario is situated in the slum where they will meet the clairvoyant Mama Africa character who will help guide them to clues about the whereabouts of their possessions and ultimately to avoid a disaster. </a:t>
            </a:r>
          </a:p>
          <a:p>
            <a:endParaRPr lang="en-US" dirty="0" smtClean="0"/>
          </a:p>
          <a:p>
            <a:r>
              <a:rPr lang="en-US" dirty="0" smtClean="0"/>
              <a:t>At the beginning of _</a:t>
            </a:r>
            <a:r>
              <a:rPr lang="en-US" dirty="0" err="1" smtClean="0"/>
              <a:t>Pamoja</a:t>
            </a:r>
            <a:r>
              <a:rPr lang="en-US" dirty="0" smtClean="0"/>
              <a:t> </a:t>
            </a:r>
            <a:r>
              <a:rPr lang="en-US" dirty="0" err="1" smtClean="0"/>
              <a:t>Mtaani</a:t>
            </a:r>
            <a:r>
              <a:rPr lang="en-US" baseline="0" dirty="0" smtClean="0"/>
              <a:t> </a:t>
            </a:r>
            <a:r>
              <a:rPr lang="en-US" dirty="0" smtClean="0"/>
              <a:t>each of the five playable characters practice a specific risky behavior that makes them more susceptible to contracting or spreading HIV. Throughout the course of </a:t>
            </a:r>
            <a:r>
              <a:rPr lang="en-US" dirty="0" err="1" smtClean="0"/>
              <a:t>gameplay</a:t>
            </a:r>
            <a:r>
              <a:rPr lang="en-US" dirty="0" smtClean="0"/>
              <a:t>, and reinforced through </a:t>
            </a:r>
            <a:r>
              <a:rPr lang="en-US" dirty="0" err="1" smtClean="0"/>
              <a:t>cinematics</a:t>
            </a:r>
            <a:r>
              <a:rPr lang="en-US" dirty="0" smtClean="0"/>
              <a:t> and in-game interactions, each character comes to realize the risks that they have been taking and the proper steps with which to avoid them</a:t>
            </a:r>
            <a:endParaRPr lang="en-US" dirty="0"/>
          </a:p>
        </p:txBody>
      </p:sp>
      <p:sp>
        <p:nvSpPr>
          <p:cNvPr id="4" name="Slide Number Placeholder 3"/>
          <p:cNvSpPr>
            <a:spLocks noGrp="1"/>
          </p:cNvSpPr>
          <p:nvPr>
            <p:ph type="sldNum" sz="quarter" idx="10"/>
          </p:nvPr>
        </p:nvSpPr>
        <p:spPr/>
        <p:txBody>
          <a:bodyPr/>
          <a:lstStyle/>
          <a:p>
            <a:fld id="{158B3AB3-3359-444C-A4CC-80AEC6788F5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“From our initial research, we realized that this game had to take a different approach from the conventional HIV/AIDS awareness didactic approach. We knew that the youth would resist an ‘in your face’ educational game, but we also wanted to avoid a simplified game that rewarded players for choosing the correct path to avoid ‘risky behaviors,’ because we felt that the youth would only make those decisions because the game would reward them for doing so, not because of any actual behavioral change within the player. Instead, we incorporated a ‘stealth learning’ approach that is concentrated within the game’s </a:t>
            </a:r>
            <a:r>
              <a:rPr lang="en-US" dirty="0" err="1" smtClean="0"/>
              <a:t>cinematics</a:t>
            </a:r>
            <a:r>
              <a:rPr lang="en-US" dirty="0" smtClean="0"/>
              <a:t> and character interactions.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Stages</a:t>
            </a:r>
            <a:r>
              <a:rPr lang="en-US" baseline="0" dirty="0" smtClean="0"/>
              <a:t> of Change: </a:t>
            </a:r>
            <a:r>
              <a:rPr lang="en-US" dirty="0" err="1" smtClean="0"/>
              <a:t>Prochaska</a:t>
            </a:r>
            <a:r>
              <a:rPr lang="en-GB" dirty="0" smtClean="0"/>
              <a:t> </a:t>
            </a:r>
            <a:r>
              <a:rPr lang="en-GB" dirty="0" err="1" smtClean="0"/>
              <a:t>Transtheoretical</a:t>
            </a:r>
            <a:r>
              <a:rPr lang="en-GB" dirty="0" smtClean="0"/>
              <a:t> Model</a:t>
            </a:r>
            <a:r>
              <a:rPr lang="en-US" dirty="0" smtClean="0"/>
              <a:t> of change has been the basis for developing effective interventions to promote health behavior change. The model describes how people modify a problem </a:t>
            </a:r>
            <a:r>
              <a:rPr lang="en-US" dirty="0" err="1" smtClean="0"/>
              <a:t>behaviour</a:t>
            </a:r>
            <a:r>
              <a:rPr lang="en-US" dirty="0" smtClean="0"/>
              <a:t> or acquire a positive </a:t>
            </a:r>
            <a:r>
              <a:rPr lang="en-US" dirty="0" err="1" smtClean="0"/>
              <a:t>behaviour</a:t>
            </a:r>
            <a:r>
              <a:rPr lang="en-US" dirty="0" smtClean="0"/>
              <a:t>.</a:t>
            </a:r>
            <a:endParaRPr lang="en-GB" dirty="0" smtClean="0"/>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Social </a:t>
            </a:r>
            <a:r>
              <a:rPr lang="en-GB" sz="1200" kern="1200" baseline="0" dirty="0" smtClean="0">
                <a:solidFill>
                  <a:schemeClr val="tx1"/>
                </a:solidFill>
                <a:latin typeface="+mn-lt"/>
                <a:ea typeface="+mn-ea"/>
                <a:cs typeface="+mn-cs"/>
              </a:rPr>
              <a:t>learning/social cognitive </a:t>
            </a:r>
            <a:r>
              <a:rPr lang="en-GB" sz="1200" kern="1200" baseline="0" dirty="0" smtClean="0">
                <a:solidFill>
                  <a:schemeClr val="tx1"/>
                </a:solidFill>
                <a:latin typeface="+mn-lt"/>
                <a:ea typeface="+mn-ea"/>
                <a:cs typeface="+mn-cs"/>
              </a:rPr>
              <a:t>theory: </a:t>
            </a:r>
            <a:r>
              <a:rPr lang="en-GB" sz="1200" kern="1200" baseline="0" dirty="0" err="1" smtClean="0">
                <a:solidFill>
                  <a:schemeClr val="tx1"/>
                </a:solidFill>
                <a:latin typeface="+mn-lt"/>
                <a:ea typeface="+mn-ea"/>
                <a:cs typeface="+mn-cs"/>
              </a:rPr>
              <a:t>Bandura</a:t>
            </a:r>
            <a:r>
              <a:rPr lang="en-GB" sz="1200" kern="1200" baseline="0" dirty="0" smtClean="0">
                <a:solidFill>
                  <a:schemeClr val="tx1"/>
                </a:solidFill>
                <a:latin typeface="+mn-lt"/>
                <a:ea typeface="+mn-ea"/>
                <a:cs typeface="+mn-cs"/>
              </a:rPr>
              <a:t> – influence of role models on an individual’s behaviour. </a:t>
            </a:r>
            <a:r>
              <a:rPr lang="en-US" sz="1200" kern="1200" baseline="0" dirty="0" smtClean="0">
                <a:solidFill>
                  <a:schemeClr val="tx1"/>
                </a:solidFill>
                <a:latin typeface="+mn-lt"/>
                <a:ea typeface="+mn-ea"/>
                <a:cs typeface="+mn-cs"/>
              </a:rPr>
              <a:t>Role models can do several things. They can educate by providing basic </a:t>
            </a:r>
            <a:r>
              <a:rPr lang="en-US" sz="1200" kern="1200" baseline="0" dirty="0" smtClean="0">
                <a:solidFill>
                  <a:schemeClr val="tx1"/>
                </a:solidFill>
                <a:latin typeface="+mn-lt"/>
                <a:ea typeface="+mn-ea"/>
                <a:cs typeface="+mn-cs"/>
              </a:rPr>
              <a:t>information on </a:t>
            </a:r>
            <a:r>
              <a:rPr lang="en-US" sz="1200" kern="1200" baseline="0" dirty="0" smtClean="0">
                <a:solidFill>
                  <a:schemeClr val="tx1"/>
                </a:solidFill>
                <a:latin typeface="+mn-lt"/>
                <a:ea typeface="+mn-ea"/>
                <a:cs typeface="+mn-cs"/>
              </a:rPr>
              <a:t>how to change and by modeling the steps. They can also persuade and motivate by altering perceptions of the costs and benefits of changing </a:t>
            </a:r>
            <a:r>
              <a:rPr lang="en-US" sz="1200" kern="1200" baseline="0" dirty="0" err="1" smtClean="0">
                <a:solidFill>
                  <a:schemeClr val="tx1"/>
                </a:solidFill>
                <a:latin typeface="+mn-lt"/>
                <a:ea typeface="+mn-ea"/>
                <a:cs typeface="+mn-cs"/>
              </a:rPr>
              <a:t>behaviour</a:t>
            </a:r>
            <a:r>
              <a:rPr lang="en-US" sz="1200" kern="1200" baseline="0" dirty="0" smtClean="0">
                <a:solidFill>
                  <a:schemeClr val="tx1"/>
                </a:solidFill>
                <a:latin typeface="+mn-lt"/>
                <a:ea typeface="+mn-ea"/>
                <a:cs typeface="+mn-cs"/>
              </a:rPr>
              <a:t>, and building self-efficacy by providing information for social comparison – ‘if he can do that so can I’</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Socio-ecological model: looked at the range of influences on each behaviour amongst young urban Kenyans – </a:t>
            </a:r>
          </a:p>
          <a:p>
            <a:endParaRPr lang="en-US" dirty="0" smtClean="0"/>
          </a:p>
          <a:p>
            <a:r>
              <a:rPr lang="en-US" dirty="0" smtClean="0"/>
              <a:t>Research</a:t>
            </a:r>
            <a:r>
              <a:rPr lang="en-US" baseline="0" dirty="0" smtClean="0"/>
              <a:t> done by CDC and verified with focus group discussions amongst young people representative of the target audience</a:t>
            </a:r>
          </a:p>
        </p:txBody>
      </p:sp>
      <p:sp>
        <p:nvSpPr>
          <p:cNvPr id="4" name="Slide Number Placeholder 3"/>
          <p:cNvSpPr>
            <a:spLocks noGrp="1"/>
          </p:cNvSpPr>
          <p:nvPr>
            <p:ph type="sldNum" sz="quarter" idx="10"/>
          </p:nvPr>
        </p:nvSpPr>
        <p:spPr/>
        <p:txBody>
          <a:bodyPr/>
          <a:lstStyle/>
          <a:p>
            <a:fld id="{5C9F6DB8-72D0-B146-A2CE-A6FDB8BD3AF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Players can select to be one of five characters. Initially each one is </a:t>
            </a:r>
            <a:r>
              <a:rPr lang="en-GB" sz="1200" kern="1200" baseline="0" dirty="0" err="1" smtClean="0">
                <a:solidFill>
                  <a:schemeClr val="tx1"/>
                </a:solidFill>
                <a:latin typeface="+mn-lt"/>
                <a:ea typeface="+mn-ea"/>
                <a:cs typeface="+mn-cs"/>
              </a:rPr>
              <a:t>modeling</a:t>
            </a:r>
            <a:r>
              <a:rPr lang="en-GB" sz="1200" kern="1200" baseline="0" dirty="0" smtClean="0">
                <a:solidFill>
                  <a:schemeClr val="tx1"/>
                </a:solidFill>
                <a:latin typeface="+mn-lt"/>
                <a:ea typeface="+mn-ea"/>
                <a:cs typeface="+mn-cs"/>
              </a:rPr>
              <a:t> a risky behaviour relating to HIV. Challenge to integrate behaviour change elements in a minimal and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unobtrusive way so as not to detract from the entertainment value of the game. Videogames contain relatively little dialogue so it had to work very hard!</a:t>
            </a:r>
          </a:p>
          <a:p>
            <a:endParaRPr lang="en-US" dirty="0" smtClean="0"/>
          </a:p>
          <a:p>
            <a:r>
              <a:rPr lang="en-US" dirty="0" smtClean="0"/>
              <a:t>To ensure the game connected with Kenyan youth, team members from Virtual Heroes and WBIE traveled to Kenya to get a better understanding of the culture that plays a larger role in the serious game. According to the game's designer at Virtual Heroes, </a:t>
            </a:r>
            <a:r>
              <a:rPr lang="en-US" i="1" dirty="0" err="1" smtClean="0"/>
              <a:t>Pamoja</a:t>
            </a:r>
            <a:r>
              <a:rPr lang="en-US" i="1" dirty="0" smtClean="0"/>
              <a:t> </a:t>
            </a:r>
            <a:r>
              <a:rPr lang="en-US" i="1" dirty="0" err="1" smtClean="0"/>
              <a:t>Mtaani</a:t>
            </a:r>
            <a:r>
              <a:rPr lang="en-US" dirty="0" smtClean="0"/>
              <a:t> consists of four large and unique environments based upon the different socio-economic localities of Nairobi, Kenya. The localities</a:t>
            </a:r>
            <a:r>
              <a:rPr lang="en-US" baseline="0" dirty="0" smtClean="0"/>
              <a:t> </a:t>
            </a:r>
            <a:r>
              <a:rPr lang="en-US" dirty="0" smtClean="0"/>
              <a:t>(</a:t>
            </a:r>
            <a:r>
              <a:rPr lang="en-US" dirty="0" err="1" smtClean="0"/>
              <a:t>Chini</a:t>
            </a:r>
            <a:r>
              <a:rPr lang="en-US" dirty="0" smtClean="0"/>
              <a:t> </a:t>
            </a:r>
            <a:r>
              <a:rPr lang="en-US" dirty="0" err="1" smtClean="0"/>
              <a:t>Ya</a:t>
            </a:r>
            <a:r>
              <a:rPr lang="en-US" dirty="0" smtClean="0"/>
              <a:t> </a:t>
            </a:r>
            <a:r>
              <a:rPr lang="en-US" dirty="0" err="1" smtClean="0"/>
              <a:t>Maji</a:t>
            </a:r>
            <a:r>
              <a:rPr lang="en-US" dirty="0" smtClean="0"/>
              <a:t>, </a:t>
            </a:r>
            <a:r>
              <a:rPr lang="en-US" dirty="0" err="1" smtClean="0"/>
              <a:t>Ulamini</a:t>
            </a:r>
            <a:r>
              <a:rPr lang="en-US" dirty="0" smtClean="0"/>
              <a:t>, </a:t>
            </a:r>
            <a:r>
              <a:rPr lang="en-US" dirty="0" err="1" smtClean="0"/>
              <a:t>Jijini</a:t>
            </a:r>
            <a:r>
              <a:rPr lang="en-US" dirty="0" smtClean="0"/>
              <a:t>, and an open-air Youth Festival) were designed using extensive in-country research with the ultimate goal of creating a truly immersive and culturally accurate living world.</a:t>
            </a:r>
          </a:p>
          <a:p>
            <a:endParaRPr lang="en-US" dirty="0" smtClean="0"/>
          </a:p>
          <a:p>
            <a:r>
              <a:rPr lang="en-US" dirty="0" smtClean="0"/>
              <a:t>A team of 25 people spent 10 months working on the game. Under normal circumstances, a game of this size generally takes two years to develop from scratch</a:t>
            </a:r>
          </a:p>
          <a:p>
            <a:endParaRPr lang="en-US" dirty="0" smtClean="0"/>
          </a:p>
          <a:p>
            <a:r>
              <a:rPr lang="en-US" dirty="0" smtClean="0"/>
              <a:t>We ended up producing an open-world, multi-player environment with four large, distinct outdoor areas, several hundreds of interactive </a:t>
            </a:r>
            <a:r>
              <a:rPr lang="en-US" dirty="0" err="1" smtClean="0"/>
              <a:t>NPCs</a:t>
            </a:r>
            <a:r>
              <a:rPr lang="en-US" dirty="0" smtClean="0"/>
              <a:t> and a few dozen vehicles, resulting in a total of almost ten thousand game objects, all being processed simultaneously on the game server,</a:t>
            </a:r>
          </a:p>
          <a:p>
            <a:endParaRPr lang="en-US" dirty="0" smtClean="0"/>
          </a:p>
          <a:p>
            <a:r>
              <a:rPr lang="en-US" dirty="0" smtClean="0"/>
              <a:t>Used the game</a:t>
            </a:r>
            <a:r>
              <a:rPr lang="en-US" baseline="0" dirty="0" smtClean="0"/>
              <a:t> play opportunities for player and non-player characters to model risk </a:t>
            </a:r>
            <a:r>
              <a:rPr lang="en-US" baseline="0" dirty="0" err="1" smtClean="0"/>
              <a:t>behaviours</a:t>
            </a:r>
            <a:r>
              <a:rPr lang="en-US" baseline="0" dirty="0" smtClean="0"/>
              <a:t> as well as barriers and facilitators to </a:t>
            </a:r>
            <a:r>
              <a:rPr lang="en-US" baseline="0" dirty="0" err="1" smtClean="0"/>
              <a:t>behaviour</a:t>
            </a:r>
            <a:r>
              <a:rPr lang="en-US" baseline="0" dirty="0" smtClean="0"/>
              <a:t> change; constructed the virtual reality to show risk settings such as bars, as well as supportive settings such as clinic, job centre, condom machine</a:t>
            </a:r>
            <a:endParaRPr lang="en-US" dirty="0"/>
          </a:p>
        </p:txBody>
      </p:sp>
      <p:sp>
        <p:nvSpPr>
          <p:cNvPr id="4" name="Slide Number Placeholder 3"/>
          <p:cNvSpPr>
            <a:spLocks noGrp="1"/>
          </p:cNvSpPr>
          <p:nvPr>
            <p:ph type="sldNum" sz="quarter" idx="10"/>
          </p:nvPr>
        </p:nvSpPr>
        <p:spPr/>
        <p:txBody>
          <a:bodyPr/>
          <a:lstStyle/>
          <a:p>
            <a:fld id="{158B3AB3-3359-444C-A4CC-80AEC6788F5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E.g. The Tout ‘</a:t>
            </a:r>
            <a:r>
              <a:rPr lang="en-GB" sz="1200" kern="1200" dirty="0" err="1" smtClean="0">
                <a:solidFill>
                  <a:schemeClr val="tx1"/>
                </a:solidFill>
                <a:latin typeface="+mn-lt"/>
                <a:ea typeface="+mn-ea"/>
                <a:cs typeface="+mn-cs"/>
              </a:rPr>
              <a:t>Georgy</a:t>
            </a:r>
            <a:r>
              <a:rPr lang="en-GB" sz="1200" kern="1200" dirty="0" smtClean="0">
                <a:solidFill>
                  <a:schemeClr val="tx1"/>
                </a:solidFill>
                <a:latin typeface="+mn-lt"/>
                <a:ea typeface="+mn-ea"/>
                <a:cs typeface="+mn-cs"/>
              </a:rPr>
              <a:t>’ starts off as a selfish ‘player’ who has multiple younger girlfriends many of whom he chats up on the </a:t>
            </a:r>
            <a:r>
              <a:rPr lang="en-GB" sz="1200" kern="1200" dirty="0" err="1" smtClean="0">
                <a:solidFill>
                  <a:schemeClr val="tx1"/>
                </a:solidFill>
                <a:latin typeface="+mn-lt"/>
                <a:ea typeface="+mn-ea"/>
                <a:cs typeface="+mn-cs"/>
              </a:rPr>
              <a:t>matatu</a:t>
            </a:r>
            <a:r>
              <a:rPr lang="en-GB" sz="1200" kern="1200" dirty="0" smtClean="0">
                <a:solidFill>
                  <a:schemeClr val="tx1"/>
                </a:solidFill>
                <a:latin typeface="+mn-lt"/>
                <a:ea typeface="+mn-ea"/>
                <a:cs typeface="+mn-cs"/>
              </a:rPr>
              <a:t>, in the expectation of sex in return for giving them free rides (transactional sex). This is a norm for his peer group</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We felt it would be unrealistic for</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Georgy</a:t>
            </a:r>
            <a:r>
              <a:rPr lang="en-GB" sz="1200" kern="1200" baseline="0" dirty="0" smtClean="0">
                <a:solidFill>
                  <a:schemeClr val="tx1"/>
                </a:solidFill>
                <a:latin typeface="+mn-lt"/>
                <a:ea typeface="+mn-ea"/>
                <a:cs typeface="+mn-cs"/>
              </a:rPr>
              <a:t> to become a completely reformed character in the story arc of the game. Instead </a:t>
            </a:r>
            <a:r>
              <a:rPr lang="en-GB" sz="1200" kern="1200" dirty="0" smtClean="0">
                <a:solidFill>
                  <a:schemeClr val="tx1"/>
                </a:solidFill>
                <a:latin typeface="+mn-lt"/>
                <a:ea typeface="+mn-ea"/>
                <a:cs typeface="+mn-cs"/>
              </a:rPr>
              <a:t>he models FIRST STEPS in behavioural change that take him from the Pre-contemplative stage to the Contemplative stage.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Initially he is not thinking about change and flaunts his success with girls.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Through the experience of being carjacked and having to work as a team to help the Non Player</a:t>
            </a:r>
            <a:r>
              <a:rPr lang="en-GB" sz="1200" kern="1200" baseline="0" dirty="0" smtClean="0">
                <a:solidFill>
                  <a:schemeClr val="tx1"/>
                </a:solidFill>
                <a:latin typeface="+mn-lt"/>
                <a:ea typeface="+mn-ea"/>
                <a:cs typeface="+mn-cs"/>
              </a:rPr>
              <a:t> Character </a:t>
            </a:r>
            <a:r>
              <a:rPr lang="en-GB" sz="1200" kern="1200" baseline="0" dirty="0" err="1" smtClean="0">
                <a:solidFill>
                  <a:schemeClr val="tx1"/>
                </a:solidFill>
                <a:latin typeface="+mn-lt"/>
                <a:ea typeface="+mn-ea"/>
                <a:cs typeface="+mn-cs"/>
              </a:rPr>
              <a:t>Adelia</a:t>
            </a:r>
            <a:r>
              <a:rPr lang="en-GB" sz="1200" kern="1200" baseline="0" dirty="0" smtClean="0">
                <a:solidFill>
                  <a:schemeClr val="tx1"/>
                </a:solidFill>
                <a:latin typeface="+mn-lt"/>
                <a:ea typeface="+mn-ea"/>
                <a:cs typeface="+mn-cs"/>
              </a:rPr>
              <a:t> – who is </a:t>
            </a:r>
            <a:r>
              <a:rPr lang="en-GB" sz="1200" kern="1200" dirty="0" smtClean="0">
                <a:solidFill>
                  <a:schemeClr val="tx1"/>
                </a:solidFill>
                <a:latin typeface="+mn-lt"/>
                <a:ea typeface="+mn-ea"/>
                <a:cs typeface="+mn-cs"/>
              </a:rPr>
              <a:t>assaulted by the carjackers - and his interactions with the other characters who are more gender sensitive, he starts realising the impact of his behaviour and he starts distancing himself from</a:t>
            </a:r>
            <a:r>
              <a:rPr lang="en-GB" sz="1200" kern="1200" baseline="0" dirty="0" smtClean="0">
                <a:solidFill>
                  <a:schemeClr val="tx1"/>
                </a:solidFill>
                <a:latin typeface="+mn-lt"/>
                <a:ea typeface="+mn-ea"/>
                <a:cs typeface="+mn-cs"/>
              </a:rPr>
              <a:t> it.</a:t>
            </a:r>
            <a:endParaRPr lang="en-GB"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By the end of the game he starts thinking and reflecting on his behaviour, seeing the relevance of information (about HIV) to himself and acknowledging risk factors to himself (dating many partners) and his partners (dating young girls; giving free rides in exchange for sex) in his life.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8B3AB3-3359-444C-A4CC-80AEC6788F55}"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of tool developed to guide scriptwriter and game developers; content created jointly and always checked with youth focus groups/representatives of target audience. </a:t>
            </a:r>
            <a:endParaRPr lang="en-US" dirty="0"/>
          </a:p>
        </p:txBody>
      </p:sp>
      <p:sp>
        <p:nvSpPr>
          <p:cNvPr id="4" name="Slide Number Placeholder 3"/>
          <p:cNvSpPr>
            <a:spLocks noGrp="1"/>
          </p:cNvSpPr>
          <p:nvPr>
            <p:ph type="sldNum" sz="quarter" idx="10"/>
          </p:nvPr>
        </p:nvSpPr>
        <p:spPr/>
        <p:txBody>
          <a:bodyPr/>
          <a:lstStyle/>
          <a:p>
            <a:fld id="{5C9F6DB8-72D0-B146-A2CE-A6FDB8BD3AF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indent="-342900" eaLnBrk="0" hangingPunct="0">
              <a:spcBef>
                <a:spcPct val="20000"/>
              </a:spcBef>
              <a:buClr>
                <a:schemeClr val="tx2"/>
              </a:buClr>
              <a:buSzPct val="75000"/>
              <a:buFont typeface="Wingdings" pitchFamily="2" charset="2"/>
              <a:buChar char="n"/>
              <a:defRPr/>
            </a:pPr>
            <a:r>
              <a:rPr lang="en-US" sz="1200" b="1" kern="0" dirty="0" smtClean="0">
                <a:solidFill>
                  <a:srgbClr val="FFFF00"/>
                </a:solidFill>
                <a:effectLst>
                  <a:outerShdw blurRad="38100" dist="38100" dir="2700000" algn="tl">
                    <a:srgbClr val="000000"/>
                  </a:outerShdw>
                </a:effectLst>
                <a:latin typeface="+mn-lt"/>
              </a:rPr>
              <a:t>The Micro 1 (M1) Computer-Administered Survey</a:t>
            </a:r>
            <a:r>
              <a:rPr lang="en-US" sz="1200" b="1" kern="0" dirty="0" smtClean="0">
                <a:effectLst>
                  <a:outerShdw blurRad="38100" dist="38100" dir="2700000" algn="tl">
                    <a:srgbClr val="000000"/>
                  </a:outerShdw>
                </a:effectLst>
                <a:latin typeface="+mn-lt"/>
              </a:rPr>
              <a:t>:</a:t>
            </a:r>
            <a:r>
              <a:rPr lang="en-US" sz="1200" kern="0" dirty="0" smtClean="0">
                <a:effectLst>
                  <a:outerShdw blurRad="38100" dist="38100" dir="2700000" algn="tl">
                    <a:srgbClr val="000000"/>
                  </a:outerShdw>
                </a:effectLst>
                <a:latin typeface="+mn-lt"/>
              </a:rPr>
              <a:t> </a:t>
            </a:r>
          </a:p>
          <a:p>
            <a:pPr marL="342900" indent="-342900" eaLnBrk="0" hangingPunct="0">
              <a:spcBef>
                <a:spcPct val="20000"/>
              </a:spcBef>
              <a:buClr>
                <a:schemeClr val="tx2"/>
              </a:buClr>
              <a:buSzPct val="75000"/>
              <a:defRPr/>
            </a:pPr>
            <a:r>
              <a:rPr lang="en-US" sz="1200" kern="0" dirty="0" smtClean="0">
                <a:effectLst>
                  <a:outerShdw blurRad="38100" dist="38100" dir="2700000" algn="tl">
                    <a:srgbClr val="000000"/>
                  </a:outerShdw>
                </a:effectLst>
                <a:latin typeface="+mn-lt"/>
              </a:rPr>
              <a:t>	-Collects </a:t>
            </a:r>
            <a:r>
              <a:rPr lang="en-US" sz="1200" kern="0" dirty="0" err="1" smtClean="0">
                <a:effectLst>
                  <a:outerShdw blurRad="38100" dist="38100" dir="2700000" algn="tl">
                    <a:srgbClr val="000000"/>
                  </a:outerShdw>
                </a:effectLst>
                <a:latin typeface="+mn-lt"/>
              </a:rPr>
              <a:t>sociodemographics</a:t>
            </a:r>
            <a:r>
              <a:rPr lang="en-US" sz="1200" kern="0" dirty="0" smtClean="0">
                <a:effectLst>
                  <a:outerShdw blurRad="38100" dist="38100" dir="2700000" algn="tl">
                    <a:srgbClr val="000000"/>
                  </a:outerShdw>
                </a:effectLst>
                <a:latin typeface="+mn-lt"/>
              </a:rPr>
              <a:t> completed at pre-game play</a:t>
            </a:r>
          </a:p>
          <a:p>
            <a:pPr marL="342900" indent="-342900" eaLnBrk="0" hangingPunct="0">
              <a:spcBef>
                <a:spcPct val="20000"/>
              </a:spcBef>
              <a:buClr>
                <a:schemeClr val="tx2"/>
              </a:buClr>
              <a:buSzPct val="75000"/>
              <a:defRPr/>
            </a:pPr>
            <a:r>
              <a:rPr lang="en-US" sz="1200" kern="0" dirty="0" smtClean="0">
                <a:effectLst>
                  <a:outerShdw blurRad="38100" dist="38100" dir="2700000" algn="tl">
                    <a:srgbClr val="000000"/>
                  </a:outerShdw>
                </a:effectLst>
                <a:latin typeface="+mn-lt"/>
              </a:rPr>
              <a:t>	-Not administered during subsequent game play visits</a:t>
            </a:r>
          </a:p>
          <a:p>
            <a:pPr marL="342900" indent="-342900" eaLnBrk="0" hangingPunct="0">
              <a:spcBef>
                <a:spcPct val="20000"/>
              </a:spcBef>
              <a:buClr>
                <a:schemeClr val="tx2"/>
              </a:buClr>
              <a:buSzPct val="75000"/>
              <a:buFont typeface="Arial" charset="0"/>
              <a:buNone/>
              <a:defRPr/>
            </a:pPr>
            <a:r>
              <a:rPr lang="en-US" sz="1200" kern="0" dirty="0" smtClean="0">
                <a:effectLst>
                  <a:outerShdw blurRad="38100" dist="38100" dir="2700000" algn="tl">
                    <a:srgbClr val="000000"/>
                  </a:outerShdw>
                </a:effectLst>
                <a:latin typeface="+mn-lt"/>
              </a:rPr>
              <a:t>		</a:t>
            </a:r>
          </a:p>
          <a:p>
            <a:pPr marL="342900" indent="-342900" eaLnBrk="0" hangingPunct="0">
              <a:spcBef>
                <a:spcPct val="20000"/>
              </a:spcBef>
              <a:buClr>
                <a:schemeClr val="tx2"/>
              </a:buClr>
              <a:buSzPct val="75000"/>
              <a:buFont typeface="Arial" charset="0"/>
              <a:buNone/>
              <a:defRPr/>
            </a:pPr>
            <a:r>
              <a:rPr lang="en-US" sz="1200" kern="0" dirty="0" smtClean="0">
                <a:effectLst>
                  <a:outerShdw blurRad="38100" dist="38100" dir="2700000" algn="tl">
                    <a:srgbClr val="000000"/>
                  </a:outerShdw>
                </a:effectLst>
                <a:latin typeface="+mn-lt"/>
              </a:rPr>
              <a:t>				</a:t>
            </a:r>
          </a:p>
          <a:p>
            <a:pPr marL="342900" indent="-342900" eaLnBrk="0" hangingPunct="0">
              <a:spcBef>
                <a:spcPct val="20000"/>
              </a:spcBef>
              <a:buClr>
                <a:schemeClr val="tx2"/>
              </a:buClr>
              <a:buSzPct val="75000"/>
              <a:buFont typeface="Wingdings" pitchFamily="2" charset="2"/>
              <a:buChar char="n"/>
              <a:defRPr/>
            </a:pPr>
            <a:r>
              <a:rPr lang="en-US" sz="1200" b="1" kern="0" dirty="0" smtClean="0">
                <a:solidFill>
                  <a:srgbClr val="FFFF00"/>
                </a:solidFill>
                <a:effectLst>
                  <a:outerShdw blurRad="38100" dist="38100" dir="2700000" algn="tl">
                    <a:srgbClr val="000000"/>
                  </a:outerShdw>
                </a:effectLst>
                <a:latin typeface="+mn-lt"/>
              </a:rPr>
              <a:t>The Micro 2 (M2) Computer Software</a:t>
            </a:r>
            <a:r>
              <a:rPr lang="en-US" sz="1200" b="1" kern="0" dirty="0" smtClean="0">
                <a:effectLst>
                  <a:outerShdw blurRad="38100" dist="38100" dir="2700000" algn="tl">
                    <a:srgbClr val="000000"/>
                  </a:outerShdw>
                </a:effectLst>
                <a:latin typeface="+mn-lt"/>
              </a:rPr>
              <a:t>:</a:t>
            </a:r>
            <a:r>
              <a:rPr lang="en-US" sz="1200" kern="0" dirty="0" smtClean="0">
                <a:effectLst>
                  <a:outerShdw blurRad="38100" dist="38100" dir="2700000" algn="tl">
                    <a:srgbClr val="000000"/>
                  </a:outerShdw>
                </a:effectLst>
                <a:latin typeface="+mn-lt"/>
              </a:rPr>
              <a:t> </a:t>
            </a:r>
          </a:p>
          <a:p>
            <a:pPr marL="342900" indent="-342900" eaLnBrk="0" hangingPunct="0">
              <a:spcBef>
                <a:spcPct val="20000"/>
              </a:spcBef>
              <a:buClr>
                <a:schemeClr val="tx2"/>
              </a:buClr>
              <a:buSzPct val="75000"/>
              <a:defRPr/>
            </a:pPr>
            <a:r>
              <a:rPr lang="en-US" sz="1200" kern="0" dirty="0" smtClean="0">
                <a:effectLst>
                  <a:outerShdw blurRad="38100" dist="38100" dir="2700000" algn="tl">
                    <a:srgbClr val="000000"/>
                  </a:outerShdw>
                </a:effectLst>
                <a:latin typeface="+mn-lt"/>
              </a:rPr>
              <a:t>	-Programmed to capture data assessing videogame exposure -No action is required by youth in the collection of these data</a:t>
            </a:r>
          </a:p>
          <a:p>
            <a:pPr marL="342900" indent="-342900" eaLnBrk="0" hangingPunct="0">
              <a:spcBef>
                <a:spcPct val="20000"/>
              </a:spcBef>
              <a:buClr>
                <a:schemeClr val="tx2"/>
              </a:buClr>
              <a:buSzPct val="75000"/>
              <a:buFont typeface="Arial" charset="0"/>
              <a:buNone/>
              <a:defRPr/>
            </a:pPr>
            <a:endParaRPr lang="en-US" sz="1200" kern="0" dirty="0" smtClean="0">
              <a:effectLst>
                <a:outerShdw blurRad="38100" dist="38100" dir="2700000" algn="tl">
                  <a:srgbClr val="000000"/>
                </a:outerShdw>
              </a:effectLst>
              <a:latin typeface="+mn-lt"/>
            </a:endParaRPr>
          </a:p>
          <a:p>
            <a:pPr marL="342900" indent="-342900" eaLnBrk="0" hangingPunct="0">
              <a:spcBef>
                <a:spcPct val="20000"/>
              </a:spcBef>
              <a:buClr>
                <a:schemeClr val="tx2"/>
              </a:buClr>
              <a:buSzPct val="75000"/>
              <a:buFont typeface="Arial" charset="0"/>
              <a:buNone/>
              <a:defRPr/>
            </a:pPr>
            <a:endParaRPr lang="en-US" sz="1200" kern="0" dirty="0" smtClean="0">
              <a:effectLst>
                <a:outerShdw blurRad="38100" dist="38100" dir="2700000" algn="tl">
                  <a:srgbClr val="000000"/>
                </a:outerShdw>
              </a:effectLst>
              <a:latin typeface="+mn-lt"/>
            </a:endParaRPr>
          </a:p>
          <a:p>
            <a:pPr marL="342900" indent="-342900" eaLnBrk="0" hangingPunct="0">
              <a:spcBef>
                <a:spcPct val="20000"/>
              </a:spcBef>
              <a:buClr>
                <a:schemeClr val="tx2"/>
              </a:buClr>
              <a:buSzPct val="75000"/>
              <a:buFont typeface="Wingdings" pitchFamily="2" charset="2"/>
              <a:buChar char="n"/>
              <a:defRPr/>
            </a:pPr>
            <a:r>
              <a:rPr lang="en-US" sz="1200" b="1" kern="0" dirty="0" smtClean="0">
                <a:solidFill>
                  <a:srgbClr val="FFFF00"/>
                </a:solidFill>
                <a:effectLst>
                  <a:outerShdw blurRad="38100" dist="38100" dir="2700000" algn="tl">
                    <a:srgbClr val="000000"/>
                  </a:outerShdw>
                </a:effectLst>
                <a:latin typeface="+mn-lt"/>
              </a:rPr>
              <a:t>The Micro 3 (M3) Computer-Administered Survey</a:t>
            </a:r>
            <a:r>
              <a:rPr lang="en-US" sz="1200" b="1" kern="0" dirty="0" smtClean="0">
                <a:effectLst>
                  <a:outerShdw blurRad="38100" dist="38100" dir="2700000" algn="tl">
                    <a:srgbClr val="000000"/>
                  </a:outerShdw>
                </a:effectLst>
                <a:latin typeface="+mn-lt"/>
              </a:rPr>
              <a:t>:</a:t>
            </a:r>
            <a:r>
              <a:rPr lang="en-US" sz="1200" kern="0" dirty="0" smtClean="0">
                <a:effectLst>
                  <a:outerShdw blurRad="38100" dist="38100" dir="2700000" algn="tl">
                    <a:srgbClr val="000000"/>
                  </a:outerShdw>
                </a:effectLst>
                <a:latin typeface="+mn-lt"/>
              </a:rPr>
              <a:t> </a:t>
            </a:r>
          </a:p>
          <a:p>
            <a:pPr marL="342900" indent="-342900" eaLnBrk="0" hangingPunct="0">
              <a:spcBef>
                <a:spcPct val="20000"/>
              </a:spcBef>
              <a:buClr>
                <a:schemeClr val="tx2"/>
              </a:buClr>
              <a:buSzPct val="75000"/>
              <a:defRPr/>
            </a:pPr>
            <a:r>
              <a:rPr lang="en-US" sz="1200" kern="0" dirty="0" smtClean="0">
                <a:effectLst>
                  <a:outerShdw blurRad="38100" dist="38100" dir="2700000" algn="tl">
                    <a:srgbClr val="000000"/>
                  </a:outerShdw>
                </a:effectLst>
                <a:latin typeface="+mn-lt"/>
              </a:rPr>
              <a:t>	-Assesses outcomes of HIV risk (self-efficacy, beliefs, intentions)</a:t>
            </a:r>
          </a:p>
          <a:p>
            <a:pPr marL="342900" indent="-342900" eaLnBrk="0" hangingPunct="0">
              <a:spcBef>
                <a:spcPct val="20000"/>
              </a:spcBef>
              <a:buClr>
                <a:schemeClr val="tx2"/>
              </a:buClr>
              <a:buSzPct val="75000"/>
              <a:defRPr/>
            </a:pPr>
            <a:r>
              <a:rPr lang="en-US" sz="1200" kern="0" dirty="0" smtClean="0">
                <a:effectLst>
                  <a:outerShdw blurRad="38100" dist="38100" dir="2700000" algn="tl">
                    <a:srgbClr val="000000"/>
                  </a:outerShdw>
                </a:effectLst>
                <a:latin typeface="+mn-lt"/>
              </a:rPr>
              <a:t>	-Administered at baseline (pregame exposure)</a:t>
            </a:r>
          </a:p>
          <a:p>
            <a:pPr marL="342900" indent="-342900" eaLnBrk="0" hangingPunct="0">
              <a:spcBef>
                <a:spcPct val="20000"/>
              </a:spcBef>
              <a:buClr>
                <a:schemeClr val="tx2"/>
              </a:buClr>
              <a:buSzPct val="75000"/>
              <a:defRPr/>
            </a:pPr>
            <a:r>
              <a:rPr lang="en-US" sz="1200" kern="0" dirty="0" smtClean="0">
                <a:effectLst>
                  <a:outerShdw blurRad="38100" dist="38100" dir="2700000" algn="tl">
                    <a:srgbClr val="000000"/>
                  </a:outerShdw>
                </a:effectLst>
                <a:latin typeface="+mn-lt"/>
              </a:rPr>
              <a:t>	-Administered as youth complete Level 2, Level 3 and Level 4</a:t>
            </a:r>
          </a:p>
          <a:p>
            <a:pPr marL="342900" indent="-342900" eaLnBrk="0" hangingPunct="0">
              <a:spcBef>
                <a:spcPct val="20000"/>
              </a:spcBef>
              <a:buClr>
                <a:schemeClr val="tx2"/>
              </a:buClr>
              <a:buSzPct val="75000"/>
              <a:defRPr/>
            </a:pPr>
            <a:endParaRPr lang="en-US" sz="1200" kern="0" dirty="0" smtClean="0">
              <a:effectLst>
                <a:outerShdw blurRad="38100" dist="38100" dir="2700000" algn="tl">
                  <a:srgbClr val="000000"/>
                </a:outerShdw>
              </a:effectLst>
              <a:latin typeface="+mn-lt"/>
            </a:endParaRPr>
          </a:p>
          <a:p>
            <a:pPr marL="342900" indent="-342900" eaLnBrk="0" hangingPunct="0">
              <a:spcBef>
                <a:spcPct val="20000"/>
              </a:spcBef>
              <a:buClr>
                <a:schemeClr val="tx2"/>
              </a:buClr>
              <a:buSzPct val="75000"/>
              <a:defRPr/>
            </a:pPr>
            <a:r>
              <a:rPr lang="en-US" sz="1200" u="sng" dirty="0" smtClean="0">
                <a:solidFill>
                  <a:srgbClr val="FFFF00"/>
                </a:solidFill>
              </a:rPr>
              <a:t>Exposure - Measure 1</a:t>
            </a:r>
            <a:r>
              <a:rPr lang="en-US" sz="1200" dirty="0" smtClean="0">
                <a:solidFill>
                  <a:schemeClr val="tx1"/>
                </a:solidFill>
              </a:rPr>
              <a:t/>
            </a:r>
            <a:br>
              <a:rPr lang="en-US" sz="1200" dirty="0" smtClean="0">
                <a:solidFill>
                  <a:schemeClr val="tx1"/>
                </a:solidFill>
              </a:rPr>
            </a:br>
            <a:r>
              <a:rPr lang="en-US" sz="1200" dirty="0" smtClean="0">
                <a:solidFill>
                  <a:schemeClr val="tx1"/>
                </a:solidFill>
              </a:rPr>
              <a:t>Did adolescents play the videogame?</a:t>
            </a:r>
            <a:br>
              <a:rPr lang="en-US" sz="1200" dirty="0" smtClean="0">
                <a:solidFill>
                  <a:schemeClr val="tx1"/>
                </a:solidFill>
              </a:rPr>
            </a:br>
            <a:r>
              <a:rPr lang="en-US" sz="1200" dirty="0" smtClean="0">
                <a:solidFill>
                  <a:schemeClr val="accent4">
                    <a:lumMod val="60000"/>
                    <a:lumOff val="40000"/>
                  </a:schemeClr>
                </a:solidFill>
              </a:rPr>
              <a:t/>
            </a:r>
            <a:br>
              <a:rPr lang="en-US" sz="1200" dirty="0" smtClean="0">
                <a:solidFill>
                  <a:schemeClr val="accent4">
                    <a:lumMod val="60000"/>
                    <a:lumOff val="40000"/>
                  </a:schemeClr>
                </a:solidFill>
              </a:rPr>
            </a:br>
            <a:r>
              <a:rPr lang="en-US" sz="1200" u="sng" dirty="0" smtClean="0">
                <a:solidFill>
                  <a:srgbClr val="FFFF00"/>
                </a:solidFill>
              </a:rPr>
              <a:t>Measure 2</a:t>
            </a:r>
            <a:br>
              <a:rPr lang="en-US" sz="1200" u="sng" dirty="0" smtClean="0">
                <a:solidFill>
                  <a:srgbClr val="FFFF00"/>
                </a:solidFill>
              </a:rPr>
            </a:br>
            <a:r>
              <a:rPr lang="en-US" sz="1200" dirty="0" smtClean="0">
                <a:solidFill>
                  <a:schemeClr val="tx1"/>
                </a:solidFill>
              </a:rPr>
              <a:t>What level of videogame play did adolescents complete?</a:t>
            </a:r>
            <a:br>
              <a:rPr lang="en-US" sz="1200" dirty="0" smtClean="0">
                <a:solidFill>
                  <a:schemeClr val="tx1"/>
                </a:solidFill>
              </a:rPr>
            </a:br>
            <a:r>
              <a:rPr lang="en-US" sz="1200" dirty="0" smtClean="0">
                <a:solidFill>
                  <a:schemeClr val="tx1"/>
                </a:solidFill>
              </a:rPr>
              <a:t/>
            </a:r>
            <a:br>
              <a:rPr lang="en-US" sz="1200" dirty="0" smtClean="0">
                <a:solidFill>
                  <a:schemeClr val="tx1"/>
                </a:solidFill>
              </a:rPr>
            </a:br>
            <a:r>
              <a:rPr lang="en-US" sz="1200" u="sng" dirty="0" smtClean="0">
                <a:solidFill>
                  <a:srgbClr val="FFFF00"/>
                </a:solidFill>
              </a:rPr>
              <a:t>Measure 3</a:t>
            </a:r>
            <a:r>
              <a:rPr lang="en-US" sz="1200" dirty="0" smtClean="0">
                <a:solidFill>
                  <a:schemeClr val="tx1"/>
                </a:solidFill>
              </a:rPr>
              <a:t/>
            </a:r>
            <a:br>
              <a:rPr lang="en-US" sz="1200" dirty="0" smtClean="0">
                <a:solidFill>
                  <a:schemeClr val="tx1"/>
                </a:solidFill>
              </a:rPr>
            </a:br>
            <a:r>
              <a:rPr lang="en-US" sz="1200" dirty="0" smtClean="0">
                <a:solidFill>
                  <a:schemeClr val="tx1"/>
                </a:solidFill>
              </a:rPr>
              <a:t>Number of behavior change communication messages viewed? </a:t>
            </a:r>
            <a:br>
              <a:rPr lang="en-US" sz="1200" dirty="0" smtClean="0">
                <a:solidFill>
                  <a:schemeClr val="tx1"/>
                </a:solidFill>
              </a:rPr>
            </a:br>
            <a:r>
              <a:rPr lang="en-US" sz="1200" dirty="0" smtClean="0">
                <a:solidFill>
                  <a:schemeClr val="tx1"/>
                </a:solidFill>
              </a:rPr>
              <a:t/>
            </a:r>
            <a:br>
              <a:rPr lang="en-US" sz="1200" dirty="0" smtClean="0">
                <a:solidFill>
                  <a:schemeClr val="tx1"/>
                </a:solidFill>
              </a:rPr>
            </a:br>
            <a:r>
              <a:rPr lang="en-US" sz="1200" u="sng" dirty="0" smtClean="0">
                <a:solidFill>
                  <a:srgbClr val="FFFF00"/>
                </a:solidFill>
              </a:rPr>
              <a:t>Measure 4</a:t>
            </a:r>
            <a:r>
              <a:rPr lang="en-US" sz="1200" dirty="0" smtClean="0">
                <a:solidFill>
                  <a:schemeClr val="tx1"/>
                </a:solidFill>
              </a:rPr>
              <a:t/>
            </a:r>
            <a:br>
              <a:rPr lang="en-US" sz="1200" dirty="0" smtClean="0">
                <a:solidFill>
                  <a:schemeClr val="tx1"/>
                </a:solidFill>
              </a:rPr>
            </a:br>
            <a:r>
              <a:rPr lang="en-US" sz="1200" dirty="0" smtClean="0">
                <a:solidFill>
                  <a:schemeClr val="tx1"/>
                </a:solidFill>
              </a:rPr>
              <a:t>How much time did adolescents spend playing the videogame ?</a:t>
            </a:r>
            <a:br>
              <a:rPr lang="en-US" sz="1200" dirty="0" smtClean="0">
                <a:solidFill>
                  <a:schemeClr val="tx1"/>
                </a:solidFill>
              </a:rPr>
            </a:br>
            <a:r>
              <a:rPr lang="en-US" sz="1200" dirty="0" smtClean="0">
                <a:solidFill>
                  <a:schemeClr val="tx1"/>
                </a:solidFill>
              </a:rPr>
              <a:t>(cumulative) </a:t>
            </a:r>
            <a:br>
              <a:rPr lang="en-US" sz="1200" dirty="0" smtClean="0">
                <a:solidFill>
                  <a:schemeClr val="tx1"/>
                </a:solidFill>
              </a:rPr>
            </a:br>
            <a:endParaRPr lang="en-US" dirty="0"/>
          </a:p>
        </p:txBody>
      </p:sp>
      <p:sp>
        <p:nvSpPr>
          <p:cNvPr id="4" name="Slide Number Placeholder 3"/>
          <p:cNvSpPr>
            <a:spLocks noGrp="1"/>
          </p:cNvSpPr>
          <p:nvPr>
            <p:ph type="sldNum" sz="quarter" idx="10"/>
          </p:nvPr>
        </p:nvSpPr>
        <p:spPr/>
        <p:txBody>
          <a:bodyPr/>
          <a:lstStyle/>
          <a:p>
            <a:fld id="{5C9F6DB8-72D0-B146-A2CE-A6FDB8BD3AF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F6DB8-72D0-B146-A2CE-A6FDB8BD3AF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p:txBody>
          <a:bodyPr/>
          <a:lstStyle/>
          <a:p>
            <a:fld id="{AC50324C-E1C3-AE44-A1AC-F6AEA94768FC}" type="datetimeFigureOut">
              <a:rPr lang="en-US" smtClean="0"/>
              <a:pPr/>
              <a:t>12/18/16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0C631-2BC5-AB46-8106-60423B186FF7}" type="slidenum">
              <a:rPr lang="en-US" smtClean="0"/>
              <a:pPr/>
              <a:t>‹#›</a:t>
            </a:fld>
            <a:endParaRPr lang="en-US"/>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GB"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C50324C-E1C3-AE44-A1AC-F6AEA94768FC}" type="datetimeFigureOut">
              <a:rPr lang="en-US" smtClean="0"/>
              <a:pPr/>
              <a:t>12/18/16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0C631-2BC5-AB46-8106-60423B186FF7}"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AC50324C-E1C3-AE44-A1AC-F6AEA94768FC}" type="datetimeFigureOut">
              <a:rPr lang="en-US" smtClean="0"/>
              <a:pPr/>
              <a:t>12/18/16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0C631-2BC5-AB46-8106-60423B186FF7}"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AC50324C-E1C3-AE44-A1AC-F6AEA94768FC}" type="datetimeFigureOut">
              <a:rPr lang="en-US" smtClean="0"/>
              <a:pPr/>
              <a:t>12/18/16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0C631-2BC5-AB46-8106-60423B186FF7}"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AC50324C-E1C3-AE44-A1AC-F6AEA94768FC}" type="datetimeFigureOut">
              <a:rPr lang="en-US" smtClean="0"/>
              <a:pPr/>
              <a:t>12/18/16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0C631-2BC5-AB46-8106-60423B186FF7}"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GB"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p:txBody>
          <a:bodyPr/>
          <a:lstStyle/>
          <a:p>
            <a:fld id="{AC50324C-E1C3-AE44-A1AC-F6AEA94768FC}" type="datetimeFigureOut">
              <a:rPr lang="en-US" smtClean="0"/>
              <a:pPr/>
              <a:t>12/18/16</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GB"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GB"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C50324C-E1C3-AE44-A1AC-F6AEA94768FC}" type="datetimeFigureOut">
              <a:rPr lang="en-US" smtClean="0"/>
              <a:pPr/>
              <a:t>12/18/16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0C631-2BC5-AB46-8106-60423B186FF7}" type="slidenum">
              <a:rPr lang="en-US" smtClean="0"/>
              <a:pPr/>
              <a:t>‹#›</a:t>
            </a:fld>
            <a:endParaRPr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AC50324C-E1C3-AE44-A1AC-F6AEA94768FC}" type="datetimeFigureOut">
              <a:rPr lang="en-US" smtClean="0"/>
              <a:pPr/>
              <a:t>12/18/16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0C631-2BC5-AB46-8106-60423B186FF7}"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6"/>
          <p:cNvSpPr>
            <a:spLocks noGrp="1"/>
          </p:cNvSpPr>
          <p:nvPr>
            <p:ph type="dt" sz="half" idx="10"/>
          </p:nvPr>
        </p:nvSpPr>
        <p:spPr/>
        <p:txBody>
          <a:bodyPr/>
          <a:lstStyle/>
          <a:p>
            <a:fld id="{AC50324C-E1C3-AE44-A1AC-F6AEA94768FC}" type="datetimeFigureOut">
              <a:rPr lang="en-US" smtClean="0"/>
              <a:pPr/>
              <a:t>12/18/16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50C631-2BC5-AB46-8106-60423B186F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AC50324C-E1C3-AE44-A1AC-F6AEA94768FC}" type="datetimeFigureOut">
              <a:rPr lang="en-US" smtClean="0"/>
              <a:pPr/>
              <a:t>12/18/16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50C631-2BC5-AB46-8106-60423B186FF7}"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0324C-E1C3-AE44-A1AC-F6AEA94768FC}" type="datetimeFigureOut">
              <a:rPr lang="en-US" smtClean="0"/>
              <a:pPr/>
              <a:t>12/18/16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50C631-2BC5-AB46-8106-60423B186F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GB"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C50324C-E1C3-AE44-A1AC-F6AEA94768FC}" type="datetimeFigureOut">
              <a:rPr lang="en-US" smtClean="0"/>
              <a:pPr/>
              <a:t>12/18/16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0C631-2BC5-AB46-8106-60423B186F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0324C-E1C3-AE44-A1AC-F6AEA94768FC}" type="datetimeFigureOut">
              <a:rPr lang="en-US" smtClean="0"/>
              <a:pPr/>
              <a:t>12/18/16</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250C631-2BC5-AB46-8106-60423B186FF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hyperlink" Target="http://www.youtube.com/watch?v=S89gYwVhjYg" TargetMode="External"/><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video" Target="file://localhost/Users/testmac/Movies/iSkysoft%20iMedia%20Converter%20Deluxe/Downloaded/Pamoja%20Mtaani%20Trailer.mp4" TargetMode="Externa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png"/><Relationship Id="rId1" Type="http://schemas.openxmlformats.org/officeDocument/2006/relationships/video" Target="file://localhost/Users/testmac/Movies/iSkysoft%20iMedia%20Converter%20Deluxe/Downloaded/Pamoja%20Mtaani%20Trailer.mp4" TargetMode="External"/><Relationship Id="rId2"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00177"/>
          </a:xfrm>
        </p:spPr>
        <p:txBody>
          <a:bodyPr>
            <a:normAutofit fontScale="90000"/>
          </a:bodyPr>
          <a:lstStyle/>
          <a:p>
            <a:r>
              <a:rPr lang="en-US" dirty="0" smtClean="0">
                <a:hlinkClick r:id="rId4"/>
              </a:rPr>
              <a:t>Pamoja Mtaani</a:t>
            </a:r>
            <a:r>
              <a:rPr lang="en-US" dirty="0" smtClean="0"/>
              <a:t/>
            </a:r>
            <a:br>
              <a:rPr lang="en-US" dirty="0" smtClean="0"/>
            </a:br>
            <a:r>
              <a:rPr lang="en-US" sz="4000" dirty="0" smtClean="0"/>
              <a:t>‘Together in the Hood’</a:t>
            </a:r>
            <a:endParaRPr lang="en-US" sz="4000" dirty="0"/>
          </a:p>
        </p:txBody>
      </p:sp>
      <p:sp>
        <p:nvSpPr>
          <p:cNvPr id="3" name="Content Placeholder 2"/>
          <p:cNvSpPr>
            <a:spLocks noGrp="1"/>
          </p:cNvSpPr>
          <p:nvPr>
            <p:ph idx="1"/>
          </p:nvPr>
        </p:nvSpPr>
        <p:spPr>
          <a:xfrm>
            <a:off x="457200" y="2057401"/>
            <a:ext cx="3969337" cy="4331392"/>
          </a:xfrm>
        </p:spPr>
        <p:txBody>
          <a:bodyPr>
            <a:normAutofit fontScale="92500" lnSpcReduction="20000"/>
          </a:bodyPr>
          <a:lstStyle/>
          <a:p>
            <a:pPr>
              <a:buFont typeface="Wingdings" charset="2"/>
              <a:buChar char=""/>
            </a:pPr>
            <a:r>
              <a:rPr lang="en-US" dirty="0" smtClean="0"/>
              <a:t>The objective: HIV Prevention among Kenyan youth</a:t>
            </a:r>
          </a:p>
          <a:p>
            <a:pPr>
              <a:buFont typeface="Wingdings" charset="2"/>
              <a:buChar char=""/>
            </a:pPr>
            <a:r>
              <a:rPr lang="en-US" dirty="0" smtClean="0"/>
              <a:t>The intervention: PC-based multi-player videogame</a:t>
            </a:r>
          </a:p>
          <a:p>
            <a:pPr>
              <a:buFont typeface="Wingdings" charset="2"/>
              <a:buChar char=""/>
            </a:pPr>
            <a:r>
              <a:rPr lang="en-US" dirty="0" smtClean="0"/>
              <a:t>Played in youth </a:t>
            </a:r>
            <a:r>
              <a:rPr lang="en-US" dirty="0" err="1" smtClean="0"/>
              <a:t>centres</a:t>
            </a:r>
            <a:endParaRPr lang="en-US" dirty="0" smtClean="0"/>
          </a:p>
          <a:p>
            <a:pPr>
              <a:buFont typeface="Wingdings" charset="2"/>
              <a:buChar char=""/>
            </a:pPr>
            <a:r>
              <a:rPr lang="en-US" dirty="0" smtClean="0"/>
              <a:t>Language: </a:t>
            </a:r>
            <a:r>
              <a:rPr lang="en-US" dirty="0" err="1" smtClean="0"/>
              <a:t>Sheng</a:t>
            </a:r>
            <a:endParaRPr lang="en-US" dirty="0" smtClean="0"/>
          </a:p>
          <a:p>
            <a:pPr>
              <a:buFont typeface="Wingdings" charset="2"/>
              <a:buChar char=""/>
            </a:pPr>
            <a:r>
              <a:rPr lang="en-US" dirty="0" smtClean="0"/>
              <a:t>The challenge: to integrate BC elements without compromising player engagement</a:t>
            </a:r>
          </a:p>
        </p:txBody>
      </p:sp>
      <p:pic>
        <p:nvPicPr>
          <p:cNvPr id="4" name="Picture 3" descr="\\Hwwk_server\Server\Admin\tmuia\MY DOCUMENTS\Documents\COMMUNICATIONS\NEWS LETTER\Stories - Final\Pamoja Mtaani.jpg"/>
          <p:cNvPicPr>
            <a:picLocks noChangeAspect="1" noChangeArrowheads="1"/>
          </p:cNvPicPr>
          <p:nvPr/>
        </p:nvPicPr>
        <p:blipFill>
          <a:blip r:embed="rId5"/>
          <a:srcRect l="9227" r="4614"/>
          <a:stretch>
            <a:fillRect/>
          </a:stretch>
        </p:blipFill>
        <p:spPr bwMode="auto">
          <a:xfrm>
            <a:off x="4426537" y="2057401"/>
            <a:ext cx="4717463" cy="3810000"/>
          </a:xfrm>
          <a:prstGeom prst="rect">
            <a:avLst/>
          </a:prstGeom>
          <a:noFill/>
          <a:ln w="9525">
            <a:noFill/>
            <a:miter lim="800000"/>
            <a:headEnd/>
            <a:tailEnd/>
          </a:ln>
        </p:spPr>
      </p:pic>
      <p:sp>
        <p:nvSpPr>
          <p:cNvPr id="6" name="TextBox 5"/>
          <p:cNvSpPr txBox="1"/>
          <p:nvPr/>
        </p:nvSpPr>
        <p:spPr>
          <a:xfrm>
            <a:off x="1205086" y="781446"/>
            <a:ext cx="184666" cy="369332"/>
          </a:xfrm>
          <a:prstGeom prst="rect">
            <a:avLst/>
          </a:prstGeom>
          <a:noFill/>
        </p:spPr>
        <p:txBody>
          <a:bodyPr wrap="none" rtlCol="0">
            <a:spAutoFit/>
          </a:bodyPr>
          <a:lstStyle/>
          <a:p>
            <a:endParaRPr lang="en-US" dirty="0"/>
          </a:p>
        </p:txBody>
      </p:sp>
      <p:pic>
        <p:nvPicPr>
          <p:cNvPr id="7" name="Pamoja Mtaani Trailer.mp4">
            <a:hlinkClick r:id="" action="ppaction://media"/>
          </p:cNvPr>
          <p:cNvPicPr/>
          <p:nvPr>
            <a:videoFile r:link="rId1"/>
          </p:nvPr>
        </p:nvPicPr>
        <p:blipFill>
          <a:blip r:embed="rId6"/>
          <a:stretch>
            <a:fillRect/>
          </a:stretch>
        </p:blipFill>
        <p:spPr>
          <a:xfrm flipH="1">
            <a:off x="8170503" y="5064133"/>
            <a:ext cx="815975" cy="61198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fontScale="92500"/>
          </a:bodyPr>
          <a:lstStyle/>
          <a:p>
            <a:r>
              <a:rPr lang="en-US" dirty="0" smtClean="0"/>
              <a:t>Pre/post assessment of players – after completing different levels of game play</a:t>
            </a:r>
          </a:p>
          <a:p>
            <a:r>
              <a:rPr lang="en-US" dirty="0" smtClean="0"/>
              <a:t>Players/non-players cross sectional survey</a:t>
            </a:r>
          </a:p>
          <a:p>
            <a:r>
              <a:rPr lang="en-US" dirty="0" smtClean="0">
                <a:effectLst>
                  <a:outerShdw blurRad="38100" dist="38100" dir="2700000" algn="tl">
                    <a:srgbClr val="000000">
                      <a:alpha val="43137"/>
                    </a:srgbClr>
                  </a:outerShdw>
                </a:effectLst>
              </a:rPr>
              <a:t>Evaluation measured mediators/predictors of </a:t>
            </a:r>
            <a:r>
              <a:rPr lang="en-US" dirty="0" err="1" smtClean="0">
                <a:effectLst>
                  <a:outerShdw blurRad="38100" dist="38100" dir="2700000" algn="tl">
                    <a:srgbClr val="000000">
                      <a:alpha val="43137"/>
                    </a:srgbClr>
                  </a:outerShdw>
                </a:effectLst>
              </a:rPr>
              <a:t>behaviour</a:t>
            </a:r>
            <a:r>
              <a:rPr lang="en-US" dirty="0" smtClean="0">
                <a:effectLst>
                  <a:outerShdw blurRad="38100" dist="38100" dir="2700000" algn="tl">
                    <a:srgbClr val="000000">
                      <a:alpha val="43137"/>
                    </a:srgbClr>
                  </a:outerShdw>
                </a:effectLst>
              </a:rPr>
              <a:t>: risk perception and self-efficacy</a:t>
            </a:r>
          </a:p>
          <a:p>
            <a:r>
              <a:rPr lang="en-US" dirty="0" smtClean="0">
                <a:effectLst>
                  <a:outerShdw blurRad="38100" dist="38100" dir="2700000" algn="tl">
                    <a:srgbClr val="000000">
                      <a:alpha val="43137"/>
                    </a:srgbClr>
                  </a:outerShdw>
                </a:effectLst>
              </a:rPr>
              <a:t>Computer administered surveys and computer software data capture assessed exposure to BC elements in the game</a:t>
            </a:r>
          </a:p>
          <a:p>
            <a:r>
              <a:rPr lang="en-US" dirty="0" smtClean="0">
                <a:effectLst>
                  <a:outerShdw blurRad="38100" dist="38100" dir="2700000" algn="tl">
                    <a:srgbClr val="000000">
                      <a:alpha val="43137"/>
                    </a:srgbClr>
                  </a:outerShdw>
                </a:effectLst>
              </a:rPr>
              <a:t>Four exposure measures: did not play, played levels 1, 2 and 3</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874236"/>
            <a:ext cx="8229600" cy="4618597"/>
          </a:xfrm>
        </p:spPr>
        <p:txBody>
          <a:bodyPr>
            <a:noAutofit/>
          </a:bodyPr>
          <a:lstStyle/>
          <a:p>
            <a:pPr>
              <a:buNone/>
            </a:pPr>
            <a:r>
              <a:rPr lang="en-US" sz="2000" dirty="0" smtClean="0"/>
              <a:t>Playing the videogame was associated with adolescents:</a:t>
            </a:r>
          </a:p>
          <a:p>
            <a:r>
              <a:rPr lang="en-US" sz="2000" dirty="0" smtClean="0"/>
              <a:t>being more confident that they could reduce their risk of HIV.</a:t>
            </a:r>
          </a:p>
          <a:p>
            <a:r>
              <a:rPr lang="en-US" sz="2000" dirty="0" smtClean="0"/>
              <a:t>believing that engaging in certain HIV prevention practices would reduce their risk of HIV (correct and consistent condom use, reduction of partners)</a:t>
            </a:r>
          </a:p>
          <a:p>
            <a:r>
              <a:rPr lang="en-US" sz="2000" dirty="0" smtClean="0"/>
              <a:t>having a greater intention to reduce their risk of HIV (reduce partners, use condoms)</a:t>
            </a:r>
          </a:p>
          <a:p>
            <a:r>
              <a:rPr lang="en-US" sz="2000" dirty="0" smtClean="0"/>
              <a:t>having a greater utilization of HIV prevention services (VCT, STI)</a:t>
            </a:r>
          </a:p>
          <a:p>
            <a:r>
              <a:rPr lang="en-US" sz="2000" dirty="0" smtClean="0"/>
              <a:t>Game players had higher risk perception and self-efficacy but less likely to self-report safe </a:t>
            </a:r>
            <a:r>
              <a:rPr lang="en-US" sz="2000" dirty="0" err="1" smtClean="0"/>
              <a:t>behaviours</a:t>
            </a:r>
            <a:r>
              <a:rPr lang="en-US" sz="2000" dirty="0" smtClean="0"/>
              <a:t> than non-game players</a:t>
            </a:r>
          </a:p>
          <a:p>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Cross-sectional survey</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122882" name="Content Placeholder 4"/>
          <p:cNvGraphicFramePr>
            <a:graphicFrameLocks noGrp="1"/>
          </p:cNvGraphicFramePr>
          <p:nvPr/>
        </p:nvGraphicFramePr>
        <p:xfrm>
          <a:off x="0" y="990600"/>
          <a:ext cx="8915400" cy="5867400"/>
        </p:xfrm>
        <a:graphic>
          <a:graphicData uri="http://schemas.openxmlformats.org/presentationml/2006/ole">
            <p:oleObj spid="_x0000_s20482" name="Worksheet" r:id="rId4" imgW="8919221" imgH="5864860" progId="Excel.Shee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2542" y="274638"/>
            <a:ext cx="7507057" cy="1782762"/>
          </a:xfrm>
        </p:spPr>
        <p:txBody>
          <a:bodyPr>
            <a:noAutofit/>
          </a:bodyPr>
          <a:lstStyle/>
          <a:p>
            <a:r>
              <a:rPr lang="en-US" sz="2400" dirty="0" smtClean="0"/>
              <a:t>Caroline </a:t>
            </a:r>
            <a:r>
              <a:rPr lang="en-US" sz="2400" dirty="0" err="1" smtClean="0"/>
              <a:t>Wangeci</a:t>
            </a:r>
            <a:r>
              <a:rPr lang="en-US" sz="2400" dirty="0" smtClean="0"/>
              <a:t>, 20, says ‘the messages in the game such as sugar daddies and use of condoms, abstaining from sex and the importance of being faithful to one’s partner have taught me important lessons in life’</a:t>
            </a:r>
            <a:endParaRPr lang="en-US" sz="2400" dirty="0"/>
          </a:p>
        </p:txBody>
      </p:sp>
      <p:sp>
        <p:nvSpPr>
          <p:cNvPr id="3" name="Content Placeholder 2"/>
          <p:cNvSpPr>
            <a:spLocks noGrp="1"/>
          </p:cNvSpPr>
          <p:nvPr>
            <p:ph idx="4294967295"/>
          </p:nvPr>
        </p:nvSpPr>
        <p:spPr>
          <a:xfrm>
            <a:off x="0" y="2057400"/>
            <a:ext cx="8229600" cy="3962400"/>
          </a:xfrm>
        </p:spPr>
        <p:txBody>
          <a:bodyPr/>
          <a:lstStyle/>
          <a:p>
            <a:pPr>
              <a:buNone/>
            </a:pPr>
            <a:endParaRPr lang="en-US" dirty="0" smtClean="0"/>
          </a:p>
          <a:p>
            <a:endParaRPr lang="en-US" dirty="0"/>
          </a:p>
        </p:txBody>
      </p:sp>
      <p:pic>
        <p:nvPicPr>
          <p:cNvPr id="4" name="Picture 3" descr="Pamoja Mtaani player.jpeg"/>
          <p:cNvPicPr>
            <a:picLocks noChangeAspect="1"/>
          </p:cNvPicPr>
          <p:nvPr/>
        </p:nvPicPr>
        <p:blipFill>
          <a:blip r:embed="rId2"/>
          <a:stretch>
            <a:fillRect/>
          </a:stretch>
        </p:blipFill>
        <p:spPr>
          <a:xfrm>
            <a:off x="673099" y="2209801"/>
            <a:ext cx="7556500" cy="3810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3" name="Content Placeholder 2"/>
          <p:cNvSpPr>
            <a:spLocks noGrp="1"/>
          </p:cNvSpPr>
          <p:nvPr>
            <p:ph idx="1"/>
          </p:nvPr>
        </p:nvSpPr>
        <p:spPr/>
        <p:txBody>
          <a:bodyPr>
            <a:normAutofit lnSpcReduction="10000"/>
          </a:bodyPr>
          <a:lstStyle/>
          <a:p>
            <a:r>
              <a:rPr lang="en-US" dirty="0" smtClean="0"/>
              <a:t>Resource intensive intervention – difficult to replicate</a:t>
            </a:r>
          </a:p>
          <a:p>
            <a:r>
              <a:rPr lang="en-US" dirty="0" smtClean="0"/>
              <a:t>Needs infrastructure of youth </a:t>
            </a:r>
            <a:r>
              <a:rPr lang="en-US" dirty="0" err="1" smtClean="0"/>
              <a:t>centres</a:t>
            </a:r>
            <a:r>
              <a:rPr lang="en-US" dirty="0" smtClean="0"/>
              <a:t> for access to PCs but also for reinforcement through discussion, additional information and access to services e.g. testing</a:t>
            </a:r>
          </a:p>
          <a:p>
            <a:r>
              <a:rPr lang="en-US" dirty="0" smtClean="0"/>
              <a:t>Limited evaluation – only conducted immediately pre and post play and did not assess impact of reinforcement</a:t>
            </a:r>
          </a:p>
          <a:p>
            <a:r>
              <a:rPr lang="en-US" dirty="0" smtClean="0"/>
              <a:t>Quickly overtaken by advances in gaming (raising expectations of quality of graphics, </a:t>
            </a:r>
            <a:r>
              <a:rPr lang="en-US" dirty="0" err="1" smtClean="0"/>
              <a:t>gameplay</a:t>
            </a:r>
            <a:r>
              <a:rPr lang="en-US" dirty="0" smtClean="0"/>
              <a:t> etc.) and technology (e.g. widespread use of mobile phones)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a:t>
            </a:r>
            <a:endParaRPr lang="en-US" dirty="0"/>
          </a:p>
        </p:txBody>
      </p:sp>
      <p:sp>
        <p:nvSpPr>
          <p:cNvPr id="3" name="Content Placeholder 2"/>
          <p:cNvSpPr>
            <a:spLocks noGrp="1"/>
          </p:cNvSpPr>
          <p:nvPr>
            <p:ph idx="1"/>
          </p:nvPr>
        </p:nvSpPr>
        <p:spPr>
          <a:xfrm>
            <a:off x="457200" y="2057400"/>
            <a:ext cx="3923010" cy="4546599"/>
          </a:xfrm>
        </p:spPr>
        <p:txBody>
          <a:bodyPr>
            <a:normAutofit fontScale="62500" lnSpcReduction="20000"/>
          </a:bodyPr>
          <a:lstStyle/>
          <a:p>
            <a:r>
              <a:rPr lang="en-US" dirty="0" smtClean="0"/>
              <a:t>PEPFAR - OGAC/CDC – public partner</a:t>
            </a:r>
          </a:p>
          <a:p>
            <a:r>
              <a:rPr lang="en-US" dirty="0" smtClean="0"/>
              <a:t>Warner Bros – private partner </a:t>
            </a:r>
          </a:p>
          <a:p>
            <a:r>
              <a:rPr lang="en-US" dirty="0" smtClean="0"/>
              <a:t>Virtual Heroes- game developers</a:t>
            </a:r>
          </a:p>
          <a:p>
            <a:r>
              <a:rPr lang="en-US" dirty="0" smtClean="0"/>
              <a:t>Local scriptwriter and advisors </a:t>
            </a:r>
          </a:p>
          <a:p>
            <a:r>
              <a:rPr lang="en-US" dirty="0" err="1" smtClean="0"/>
              <a:t>Behaviour</a:t>
            </a:r>
            <a:r>
              <a:rPr lang="en-US" dirty="0" smtClean="0"/>
              <a:t> change expert - me</a:t>
            </a:r>
          </a:p>
          <a:p>
            <a:r>
              <a:rPr lang="en-US" dirty="0" smtClean="0"/>
              <a:t>Audience members – youth </a:t>
            </a:r>
            <a:r>
              <a:rPr lang="en-US" dirty="0" err="1" smtClean="0"/>
              <a:t>organisations</a:t>
            </a:r>
            <a:endParaRPr lang="en-US" dirty="0" smtClean="0"/>
          </a:p>
          <a:p>
            <a:r>
              <a:rPr lang="en-US" dirty="0" smtClean="0"/>
              <a:t>Intel - computers</a:t>
            </a:r>
          </a:p>
          <a:p>
            <a:r>
              <a:rPr lang="en-US" dirty="0" smtClean="0"/>
              <a:t>Youth </a:t>
            </a:r>
            <a:r>
              <a:rPr lang="en-US" dirty="0" err="1" smtClean="0"/>
              <a:t>centres</a:t>
            </a:r>
            <a:endParaRPr lang="en-US" dirty="0" smtClean="0"/>
          </a:p>
          <a:p>
            <a:r>
              <a:rPr lang="en-US" dirty="0" smtClean="0"/>
              <a:t>Evaluators - </a:t>
            </a:r>
            <a:r>
              <a:rPr lang="en-US" b="0" dirty="0" smtClean="0">
                <a:solidFill>
                  <a:srgbClr val="FFFF00"/>
                </a:solidFill>
              </a:rPr>
              <a:t>Prevention Science Consulting, LLC and Impact RDO</a:t>
            </a:r>
          </a:p>
          <a:p>
            <a:endParaRPr lang="en-US" dirty="0"/>
          </a:p>
        </p:txBody>
      </p:sp>
      <p:pic>
        <p:nvPicPr>
          <p:cNvPr id="4" name="Picture 3" descr="stage PM.jpeg"/>
          <p:cNvPicPr>
            <a:picLocks noChangeAspect="1"/>
          </p:cNvPicPr>
          <p:nvPr/>
        </p:nvPicPr>
        <p:blipFill>
          <a:blip r:embed="rId3"/>
          <a:stretch>
            <a:fillRect/>
          </a:stretch>
        </p:blipFill>
        <p:spPr>
          <a:xfrm>
            <a:off x="4380210" y="2057400"/>
            <a:ext cx="5398752" cy="372631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amoja Mtaani Trailer.mp4">
            <a:hlinkClick r:id="" action="ppaction://media"/>
          </p:cNvPr>
          <p:cNvPicPr/>
          <p:nvPr>
            <p:ph idx="4294967295"/>
            <a:videoFile r:link="rId1"/>
          </p:nvPr>
        </p:nvPicPr>
        <p:blipFill>
          <a:blip r:embed="rId4"/>
          <a:stretch>
            <a:fillRect/>
          </a:stretch>
        </p:blipFill>
        <p:spPr>
          <a:xfrm>
            <a:off x="1" y="-1"/>
            <a:ext cx="9143994" cy="7058531"/>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we meet the BC challenge?</a:t>
            </a:r>
            <a:endParaRPr lang="en-US" dirty="0"/>
          </a:p>
        </p:txBody>
      </p:sp>
      <p:sp>
        <p:nvSpPr>
          <p:cNvPr id="3" name="Content Placeholder 2"/>
          <p:cNvSpPr>
            <a:spLocks noGrp="1"/>
          </p:cNvSpPr>
          <p:nvPr>
            <p:ph idx="1"/>
          </p:nvPr>
        </p:nvSpPr>
        <p:spPr>
          <a:xfrm>
            <a:off x="457200" y="2057401"/>
            <a:ext cx="8229600" cy="4457814"/>
          </a:xfrm>
        </p:spPr>
        <p:txBody>
          <a:bodyPr>
            <a:normAutofit fontScale="77500" lnSpcReduction="20000"/>
          </a:bodyPr>
          <a:lstStyle/>
          <a:p>
            <a:pPr marL="457200" indent="-457200"/>
            <a:r>
              <a:rPr lang="en-US" dirty="0" smtClean="0"/>
              <a:t>Adapted an approach developed by CDC called MARCH – </a:t>
            </a:r>
            <a:r>
              <a:rPr lang="en-US" dirty="0" err="1" smtClean="0"/>
              <a:t>Modelling</a:t>
            </a:r>
            <a:r>
              <a:rPr lang="en-US" dirty="0" smtClean="0"/>
              <a:t> and Reinforcement to Combat HIV/AIDS - used for HIV communication </a:t>
            </a:r>
            <a:r>
              <a:rPr lang="en-US" dirty="0" err="1" smtClean="0"/>
              <a:t>programmes</a:t>
            </a:r>
            <a:r>
              <a:rPr lang="en-US" dirty="0" smtClean="0"/>
              <a:t> under PEPFAR in several countries in Africa</a:t>
            </a:r>
          </a:p>
          <a:p>
            <a:pPr marL="457200" indent="-457200"/>
            <a:r>
              <a:rPr lang="en-US" dirty="0" err="1" smtClean="0"/>
              <a:t>Modelling</a:t>
            </a:r>
            <a:r>
              <a:rPr lang="en-US" dirty="0" smtClean="0"/>
              <a:t> component: Set five </a:t>
            </a:r>
            <a:r>
              <a:rPr lang="en-US" dirty="0" err="1" smtClean="0"/>
              <a:t>behavioural</a:t>
            </a:r>
            <a:r>
              <a:rPr lang="en-US" dirty="0" smtClean="0"/>
              <a:t> journeys for the five characters to follow e.g. delay sexual debut, reduce sexual partners, use condoms correctly and consistently; get tested for HIV</a:t>
            </a:r>
          </a:p>
          <a:p>
            <a:pPr marL="457200" indent="-457200"/>
            <a:r>
              <a:rPr lang="en-US" dirty="0" smtClean="0"/>
              <a:t>Theory-informed: Stages of Change, Social</a:t>
            </a:r>
            <a:r>
              <a:rPr lang="en-US" dirty="0" smtClean="0"/>
              <a:t> cognitive </a:t>
            </a:r>
            <a:r>
              <a:rPr lang="en-US" dirty="0" smtClean="0"/>
              <a:t>theory and Socio-ecological model</a:t>
            </a:r>
          </a:p>
          <a:p>
            <a:pPr marL="457200" indent="-457200"/>
            <a:r>
              <a:rPr lang="en-US" dirty="0" smtClean="0"/>
              <a:t>Research-based: identified factors influencing these </a:t>
            </a:r>
            <a:r>
              <a:rPr lang="en-US" dirty="0" err="1" smtClean="0"/>
              <a:t>behaviours</a:t>
            </a:r>
            <a:r>
              <a:rPr lang="en-US" dirty="0" smtClean="0"/>
              <a:t> among Kenyan youth</a:t>
            </a:r>
          </a:p>
          <a:p>
            <a:pPr marL="457200" indent="-457200"/>
            <a:r>
              <a:rPr lang="en-US" dirty="0" smtClean="0"/>
              <a:t>Environmental, social and personal factors - barriers and facilitators</a:t>
            </a:r>
          </a:p>
          <a:p>
            <a:pPr marL="457200" indent="-457200"/>
            <a:r>
              <a:rPr lang="en-US" dirty="0" smtClean="0"/>
              <a:t>Character profiles: each one had to role model movement between selected stages of change relating to one of the  </a:t>
            </a:r>
            <a:r>
              <a:rPr lang="en-US" dirty="0" err="1" smtClean="0"/>
              <a:t>behavioural</a:t>
            </a:r>
            <a:r>
              <a:rPr lang="en-US" dirty="0" smtClean="0"/>
              <a:t> objectives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How did we integrate BC elements in the game?</a:t>
            </a:r>
            <a:endParaRPr lang="en-US" dirty="0"/>
          </a:p>
        </p:txBody>
      </p:sp>
      <p:sp>
        <p:nvSpPr>
          <p:cNvPr id="3" name="Content Placeholder 2"/>
          <p:cNvSpPr>
            <a:spLocks noGrp="1"/>
          </p:cNvSpPr>
          <p:nvPr>
            <p:ph idx="1"/>
          </p:nvPr>
        </p:nvSpPr>
        <p:spPr>
          <a:xfrm>
            <a:off x="457200" y="2057400"/>
            <a:ext cx="3596169" cy="4222213"/>
          </a:xfrm>
        </p:spPr>
        <p:txBody>
          <a:bodyPr>
            <a:normAutofit fontScale="77500" lnSpcReduction="20000"/>
          </a:bodyPr>
          <a:lstStyle/>
          <a:p>
            <a:r>
              <a:rPr lang="en-US" dirty="0" smtClean="0"/>
              <a:t>Authenticity of the game: Virtual Heroes took 1000s of photos in areas of Nairobi to create the open-world multi-player </a:t>
            </a:r>
            <a:r>
              <a:rPr lang="en-US" dirty="0" smtClean="0"/>
              <a:t>environment</a:t>
            </a:r>
          </a:p>
          <a:p>
            <a:r>
              <a:rPr lang="en-US" dirty="0" smtClean="0"/>
              <a:t>Game </a:t>
            </a:r>
            <a:r>
              <a:rPr lang="en-US" dirty="0" smtClean="0"/>
              <a:t>play opportunities: scenarios, settings, side missions, player and non-player character interactions</a:t>
            </a:r>
            <a:r>
              <a:rPr lang="en-US" dirty="0" smtClean="0"/>
              <a:t> </a:t>
            </a:r>
          </a:p>
          <a:p>
            <a:r>
              <a:rPr lang="en-GB" dirty="0" smtClean="0"/>
              <a:t>Structured </a:t>
            </a:r>
            <a:r>
              <a:rPr lang="en-GB" dirty="0" smtClean="0"/>
              <a:t>tools: these laid out what Evidence of Role Modelling the writer and game developers should show through ACTION or SPEECH or SETTING</a:t>
            </a:r>
            <a:endParaRPr lang="en-US" dirty="0" smtClean="0"/>
          </a:p>
          <a:p>
            <a:endParaRPr lang="en-US" dirty="0" smtClean="0"/>
          </a:p>
          <a:p>
            <a:pPr marL="457200" indent="-457200"/>
            <a:endParaRPr lang="en-GB" dirty="0" smtClean="0"/>
          </a:p>
          <a:p>
            <a:pPr marL="457200" indent="-457200"/>
            <a:endParaRPr lang="en-GB" dirty="0" smtClean="0"/>
          </a:p>
          <a:p>
            <a:pPr marL="457200" indent="-457200"/>
            <a:endParaRPr lang="en-US" dirty="0"/>
          </a:p>
        </p:txBody>
      </p:sp>
      <p:pic>
        <p:nvPicPr>
          <p:cNvPr id="4" name="Picture 3" descr="Pamoja_Mtaani_04_1.jpeg"/>
          <p:cNvPicPr>
            <a:picLocks noChangeAspect="1"/>
          </p:cNvPicPr>
          <p:nvPr/>
        </p:nvPicPr>
        <p:blipFill>
          <a:blip r:embed="rId3"/>
          <a:stretch>
            <a:fillRect/>
          </a:stretch>
        </p:blipFill>
        <p:spPr>
          <a:xfrm>
            <a:off x="4312251" y="2140744"/>
            <a:ext cx="5620674" cy="387905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Visio-AIDS_Flow_V2_mod_scenario3-P2 copy.jpg"/>
          <p:cNvPicPr>
            <a:picLocks noChangeAspect="1"/>
          </p:cNvPicPr>
          <p:nvPr/>
        </p:nvPicPr>
        <p:blipFill>
          <a:blip r:embed="rId2"/>
          <a:stretch>
            <a:fillRect/>
          </a:stretch>
        </p:blipFill>
        <p:spPr>
          <a:xfrm>
            <a:off x="2512556" y="0"/>
            <a:ext cx="4118888"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Georgy</a:t>
            </a:r>
            <a:r>
              <a:rPr lang="en-US" dirty="0" smtClean="0"/>
              <a:t> the </a:t>
            </a:r>
            <a:r>
              <a:rPr lang="en-US" dirty="0" err="1" smtClean="0"/>
              <a:t>matatu</a:t>
            </a:r>
            <a:r>
              <a:rPr lang="en-US" dirty="0" smtClean="0"/>
              <a:t> tout</a:t>
            </a:r>
            <a:endParaRPr lang="en-US" dirty="0"/>
          </a:p>
        </p:txBody>
      </p:sp>
      <p:pic>
        <p:nvPicPr>
          <p:cNvPr id="4" name="Content Placeholder 3" descr="Screenshot 2016-12-18 14.32.37.png"/>
          <p:cNvPicPr>
            <a:picLocks noGrp="1" noChangeAspect="1"/>
          </p:cNvPicPr>
          <p:nvPr>
            <p:ph idx="1"/>
          </p:nvPr>
        </p:nvPicPr>
        <p:blipFill>
          <a:blip r:embed="rId2"/>
          <a:srcRect l="-26281" r="-26281"/>
          <a:stretch>
            <a:fillRect/>
          </a:stretch>
        </p:blipFill>
        <p:spPr>
          <a:xfrm>
            <a:off x="2581039" y="2057401"/>
            <a:ext cx="8229600" cy="3962400"/>
          </a:xfrm>
        </p:spPr>
      </p:pic>
      <p:sp>
        <p:nvSpPr>
          <p:cNvPr id="5" name="TextBox 4"/>
          <p:cNvSpPr txBox="1"/>
          <p:nvPr/>
        </p:nvSpPr>
        <p:spPr>
          <a:xfrm>
            <a:off x="457201" y="2057401"/>
            <a:ext cx="3144982" cy="3693319"/>
          </a:xfrm>
          <a:prstGeom prst="rect">
            <a:avLst/>
          </a:prstGeom>
          <a:noFill/>
        </p:spPr>
        <p:txBody>
          <a:bodyPr wrap="square" rtlCol="0">
            <a:spAutoFit/>
          </a:bodyPr>
          <a:lstStyle/>
          <a:p>
            <a:r>
              <a:rPr lang="en-US" dirty="0" smtClean="0">
                <a:solidFill>
                  <a:srgbClr val="FF0000"/>
                </a:solidFill>
              </a:rPr>
              <a:t>Risk </a:t>
            </a:r>
            <a:r>
              <a:rPr lang="en-US" dirty="0" err="1" smtClean="0">
                <a:solidFill>
                  <a:srgbClr val="FF0000"/>
                </a:solidFill>
              </a:rPr>
              <a:t>behaviour</a:t>
            </a:r>
            <a:r>
              <a:rPr lang="en-US" dirty="0" smtClean="0">
                <a:solidFill>
                  <a:srgbClr val="FF0000"/>
                </a:solidFill>
              </a:rPr>
              <a:t>: </a:t>
            </a:r>
            <a:r>
              <a:rPr lang="en-US" dirty="0" smtClean="0"/>
              <a:t>engages in multiple transactional sexual partnerships</a:t>
            </a:r>
          </a:p>
          <a:p>
            <a:endParaRPr lang="en-US" dirty="0" smtClean="0"/>
          </a:p>
          <a:p>
            <a:r>
              <a:rPr lang="en-US" dirty="0" smtClean="0">
                <a:solidFill>
                  <a:srgbClr val="FF0000"/>
                </a:solidFill>
              </a:rPr>
              <a:t>Stages of change</a:t>
            </a:r>
            <a:r>
              <a:rPr lang="en-US" dirty="0" smtClean="0"/>
              <a:t>: to move from not being aware or denying risk of multiple partners and transactional sex (</a:t>
            </a:r>
            <a:r>
              <a:rPr lang="en-US" dirty="0" err="1" smtClean="0"/>
              <a:t>Precontemplation</a:t>
            </a:r>
            <a:r>
              <a:rPr lang="en-US" dirty="0" smtClean="0"/>
              <a:t>) to acknowledging the risk to himself and potential partners (Contemplation)</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Georgy</a:t>
            </a:r>
            <a:r>
              <a:rPr lang="en-US" dirty="0" smtClean="0"/>
              <a:t> the </a:t>
            </a:r>
            <a:r>
              <a:rPr lang="en-US" dirty="0" err="1" smtClean="0"/>
              <a:t>matatu</a:t>
            </a:r>
            <a:r>
              <a:rPr lang="en-US" dirty="0" smtClean="0"/>
              <a:t> tout</a:t>
            </a:r>
            <a:endParaRPr lang="en-US" dirty="0"/>
          </a:p>
        </p:txBody>
      </p:sp>
      <p:sp>
        <p:nvSpPr>
          <p:cNvPr id="3" name="Content Placeholder 2"/>
          <p:cNvSpPr>
            <a:spLocks noGrp="1"/>
          </p:cNvSpPr>
          <p:nvPr>
            <p:ph idx="1"/>
          </p:nvPr>
        </p:nvSpPr>
        <p:spPr>
          <a:xfrm>
            <a:off x="457200" y="1729552"/>
            <a:ext cx="8229600" cy="5128448"/>
          </a:xfrm>
        </p:spPr>
        <p:txBody>
          <a:bodyPr>
            <a:normAutofit fontScale="70000" lnSpcReduction="20000"/>
          </a:bodyPr>
          <a:lstStyle/>
          <a:p>
            <a:pPr lvl="0">
              <a:buNone/>
            </a:pPr>
            <a:r>
              <a:rPr lang="en-US" dirty="0" smtClean="0">
                <a:solidFill>
                  <a:srgbClr val="FF0000"/>
                </a:solidFill>
              </a:rPr>
              <a:t>Key barriers</a:t>
            </a:r>
            <a:endParaRPr lang="en-US" dirty="0" smtClean="0"/>
          </a:p>
          <a:p>
            <a:pPr lvl="0"/>
            <a:r>
              <a:rPr lang="en-US" dirty="0" smtClean="0"/>
              <a:t>Low risk perception e.g. </a:t>
            </a:r>
            <a:r>
              <a:rPr lang="en-US" dirty="0" err="1" smtClean="0"/>
              <a:t>t</a:t>
            </a:r>
            <a:r>
              <a:rPr lang="en-GB" dirty="0" err="1" smtClean="0"/>
              <a:t>hinks</a:t>
            </a:r>
            <a:r>
              <a:rPr lang="en-GB" dirty="0" smtClean="0"/>
              <a:t> its cool to sleep with many girls; Believes young girls don’t pose any risk; </a:t>
            </a:r>
          </a:p>
          <a:p>
            <a:pPr lvl="0"/>
            <a:r>
              <a:rPr lang="en-GB" dirty="0" smtClean="0"/>
              <a:t>Low self-efficacy: Has a fatalistic attitude to death; thinks he has no options</a:t>
            </a:r>
          </a:p>
          <a:p>
            <a:pPr lvl="0"/>
            <a:r>
              <a:rPr lang="en-GB" dirty="0" smtClean="0"/>
              <a:t>Social norms: Its acceptable among his peers to have many, and very young partners; Its expected that touts get sex in return for giving free rides to girls; </a:t>
            </a:r>
          </a:p>
          <a:p>
            <a:pPr lvl="0"/>
            <a:r>
              <a:rPr lang="en-GB" dirty="0" smtClean="0"/>
              <a:t>Environmental: His job puts him in a situation where he meets lots of women, and some of them are in a position of powerlessness; exposed to macho, ‘dog eat dog’ culture, and risk settings such as bars</a:t>
            </a:r>
            <a:endParaRPr lang="en-US" dirty="0" smtClean="0"/>
          </a:p>
          <a:p>
            <a:pPr>
              <a:buNone/>
            </a:pPr>
            <a:r>
              <a:rPr lang="en-US" dirty="0" smtClean="0">
                <a:solidFill>
                  <a:srgbClr val="FF0000"/>
                </a:solidFill>
              </a:rPr>
              <a:t>Key facilitators</a:t>
            </a:r>
            <a:endParaRPr lang="en-GB" dirty="0" smtClean="0">
              <a:solidFill>
                <a:srgbClr val="FF0000"/>
              </a:solidFill>
            </a:endParaRPr>
          </a:p>
          <a:p>
            <a:r>
              <a:rPr lang="en-GB" dirty="0" smtClean="0"/>
              <a:t>Emotional engagement: The rape of the young girl he just hit on moves him to sympathise with her and want to distance himself from the rapist and that kind of behaviour; Put in situations where he becomes protective of women/girls </a:t>
            </a:r>
          </a:p>
          <a:p>
            <a:r>
              <a:rPr lang="en-GB" dirty="0" smtClean="0"/>
              <a:t>New skills: During course of game, starts  thinking about others, working as a team, using his communication skills to benefit others not just himself </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88228" y="350288"/>
            <a:ext cx="7441371" cy="792711"/>
          </a:xfrm>
        </p:spPr>
        <p:txBody>
          <a:bodyPr>
            <a:normAutofit fontScale="90000"/>
          </a:bodyPr>
          <a:lstStyle/>
          <a:p>
            <a:r>
              <a:rPr lang="en-US" dirty="0" err="1" smtClean="0"/>
              <a:t>Georgy</a:t>
            </a:r>
            <a:r>
              <a:rPr lang="en-US" dirty="0" smtClean="0"/>
              <a:t> the </a:t>
            </a:r>
            <a:r>
              <a:rPr lang="en-US" dirty="0" err="1" smtClean="0"/>
              <a:t>matatu</a:t>
            </a:r>
            <a:r>
              <a:rPr lang="en-US" dirty="0" smtClean="0"/>
              <a:t> tout </a:t>
            </a:r>
            <a:br>
              <a:rPr lang="en-US" dirty="0" smtClean="0"/>
            </a:br>
            <a:endParaRPr lang="en-US" sz="3556" dirty="0"/>
          </a:p>
        </p:txBody>
      </p:sp>
      <p:pic>
        <p:nvPicPr>
          <p:cNvPr id="3" name="Picture 2" descr="Screen shot 2012-11-15 at 22.52.56.png"/>
          <p:cNvPicPr>
            <a:picLocks noChangeAspect="1"/>
          </p:cNvPicPr>
          <p:nvPr/>
        </p:nvPicPr>
        <p:blipFill>
          <a:blip r:embed="rId3"/>
          <a:stretch>
            <a:fillRect/>
          </a:stretch>
        </p:blipFill>
        <p:spPr>
          <a:xfrm>
            <a:off x="0" y="1840456"/>
            <a:ext cx="9144000" cy="477727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3138</TotalTime>
  <Words>2121</Words>
  <Application>Microsoft Macintosh PowerPoint</Application>
  <PresentationFormat>On-screen Show (4:3)</PresentationFormat>
  <Paragraphs>128</Paragraphs>
  <Slides>14</Slides>
  <Notes>10</Notes>
  <HiddenSlides>0</HiddenSlides>
  <MMClips>2</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Focus</vt:lpstr>
      <vt:lpstr>Worksheet</vt:lpstr>
      <vt:lpstr>Pamoja Mtaani ‘Together in the Hood’</vt:lpstr>
      <vt:lpstr>Stakeholders</vt:lpstr>
      <vt:lpstr>Slide 3</vt:lpstr>
      <vt:lpstr>How did we meet the BC challenge?</vt:lpstr>
      <vt:lpstr>How did we integrate BC elements in the game?</vt:lpstr>
      <vt:lpstr>Slide 6</vt:lpstr>
      <vt:lpstr>Georgy the matatu tout</vt:lpstr>
      <vt:lpstr>Georgy the matatu tout</vt:lpstr>
      <vt:lpstr>Georgy the matatu tout  </vt:lpstr>
      <vt:lpstr>Evaluation</vt:lpstr>
      <vt:lpstr>Results</vt:lpstr>
      <vt:lpstr>Cross-sectional survey</vt:lpstr>
      <vt:lpstr>Caroline Wangeci, 20, says ‘the messages in the game such as sugar daddies and use of condoms, abstaining from sex and the importance of being faithful to one’s partner have taught me important lessons in life’</vt:lpstr>
      <vt:lpstr>Constraints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Pamoja Mtaani ‘Together in the Hood’</dc:title>
  <dc:creator>Nicola Harford</dc:creator>
  <cp:lastModifiedBy>Nicola Harford</cp:lastModifiedBy>
  <cp:revision>6</cp:revision>
  <dcterms:created xsi:type="dcterms:W3CDTF">2016-12-18T16:33:09Z</dcterms:created>
  <dcterms:modified xsi:type="dcterms:W3CDTF">2016-12-18T16:37:26Z</dcterms:modified>
</cp:coreProperties>
</file>